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 id="2147483682" r:id="rId10"/>
    <p:sldMasterId id="2147483684" r:id="rId11"/>
    <p:sldMasterId id="2147483686" r:id="rId12"/>
    <p:sldMasterId id="2147483688" r:id="rId13"/>
  </p:sldMasterIdLst>
  <p:notesMasterIdLst>
    <p:notesMasterId r:id="rId44"/>
  </p:notesMasterIdLst>
  <p:sldIdLst>
    <p:sldId id="387" r:id="rId14"/>
    <p:sldId id="345" r:id="rId15"/>
    <p:sldId id="346" r:id="rId16"/>
    <p:sldId id="347" r:id="rId17"/>
    <p:sldId id="348" r:id="rId18"/>
    <p:sldId id="349" r:id="rId19"/>
    <p:sldId id="350" r:id="rId20"/>
    <p:sldId id="388" r:id="rId21"/>
    <p:sldId id="352" r:id="rId22"/>
    <p:sldId id="353" r:id="rId23"/>
    <p:sldId id="354" r:id="rId24"/>
    <p:sldId id="389" r:id="rId25"/>
    <p:sldId id="355" r:id="rId26"/>
    <p:sldId id="356" r:id="rId27"/>
    <p:sldId id="357" r:id="rId28"/>
    <p:sldId id="358" r:id="rId29"/>
    <p:sldId id="360" r:id="rId30"/>
    <p:sldId id="361" r:id="rId31"/>
    <p:sldId id="362" r:id="rId32"/>
    <p:sldId id="363" r:id="rId33"/>
    <p:sldId id="364" r:id="rId34"/>
    <p:sldId id="365" r:id="rId35"/>
    <p:sldId id="366" r:id="rId36"/>
    <p:sldId id="367" r:id="rId37"/>
    <p:sldId id="368" r:id="rId38"/>
    <p:sldId id="369" r:id="rId39"/>
    <p:sldId id="372" r:id="rId40"/>
    <p:sldId id="373" r:id="rId41"/>
    <p:sldId id="374" r:id="rId42"/>
    <p:sldId id="376"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1221"/>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96" autoAdjust="0"/>
    <p:restoredTop sz="90303" autoAdjust="0"/>
  </p:normalViewPr>
  <p:slideViewPr>
    <p:cSldViewPr>
      <p:cViewPr varScale="1">
        <p:scale>
          <a:sx n="103" d="100"/>
          <a:sy n="103" d="100"/>
        </p:scale>
        <p:origin x="1974" y="126"/>
      </p:cViewPr>
      <p:guideLst>
        <p:guide orient="horz" pos="2160"/>
        <p:guide pos="2880"/>
        <p:guide orient="horz" pos="33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7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For high levels of quantity supplied where firms have reached near maximum capacity, supply becomes less elastic because firms may need to invest in additional capital in order to increase production further.</a:t>
            </a:r>
            <a:endParaRPr lang="en-US" dirty="0"/>
          </a:p>
        </p:txBody>
      </p:sp>
      <p:sp>
        <p:nvSpPr>
          <p:cNvPr id="4" name="Slide Number Placeholder 3"/>
          <p:cNvSpPr>
            <a:spLocks noGrp="1"/>
          </p:cNvSpPr>
          <p:nvPr>
            <p:ph type="sldNum" sz="quarter" idx="5"/>
          </p:nvPr>
        </p:nvSpPr>
        <p:spPr/>
        <p:txBody>
          <a:bodyPr/>
          <a:lstStyle/>
          <a:p>
            <a:fld id="{2CAF6792-DBE1-4461-97FA-F85A7B48814E}" type="slidenum">
              <a:rPr lang="en-US" smtClean="0"/>
              <a:t>30</a:t>
            </a:fld>
            <a:endParaRPr lang="en-US"/>
          </a:p>
        </p:txBody>
      </p:sp>
    </p:spTree>
    <p:extLst>
      <p:ext uri="{BB962C8B-B14F-4D97-AF65-F5344CB8AC3E}">
        <p14:creationId xmlns:p14="http://schemas.microsoft.com/office/powerpoint/2010/main" val="385441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a:t>CHAPTER</a:t>
            </a:r>
          </a:p>
          <a:p>
            <a:pPr lvl="0"/>
            <a:r>
              <a:rPr lang="en-US" dirty="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a:solidFill>
                  <a:schemeClr val="bg1"/>
                </a:solidFill>
                <a:latin typeface="+mj-lt"/>
                <a:cs typeface="Times New Roman" panose="02020603050405020304" pitchFamily="18" charset="0"/>
              </a:rPr>
              <a:t>N. GREGORY MANKIW</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PRINCIPLES OF</a:t>
            </a:r>
            <a:br>
              <a:rPr lang="en-US" sz="2400" dirty="0">
                <a:latin typeface="Times New Roman" panose="02020603050405020304" pitchFamily="18" charset="0"/>
                <a:cs typeface="Times New Roman" panose="02020603050405020304" pitchFamily="18" charset="0"/>
              </a:rPr>
            </a:br>
            <a:r>
              <a:rPr lang="en-US" sz="5400" dirty="0">
                <a:latin typeface="+mj-lt"/>
              </a:rPr>
              <a:t>ECONOMICS</a:t>
            </a:r>
            <a:br>
              <a:rPr lang="en-US" dirty="0"/>
            </a:br>
            <a:r>
              <a:rPr lang="en-US"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 Edition </a:t>
            </a:r>
            <a:endParaRPr lang="en-US" dirty="0"/>
          </a:p>
        </p:txBody>
      </p:sp>
    </p:spTree>
    <p:extLst>
      <p:ext uri="{BB962C8B-B14F-4D97-AF65-F5344CB8AC3E}">
        <p14:creationId xmlns:p14="http://schemas.microsoft.com/office/powerpoint/2010/main" val="86823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Tree>
    <p:extLst>
      <p:ext uri="{BB962C8B-B14F-4D97-AF65-F5344CB8AC3E}">
        <p14:creationId xmlns:p14="http://schemas.microsoft.com/office/powerpoint/2010/main" val="50371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062824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961900"/>
          </a:xfrm>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lgn="ctr">
              <a:buNone/>
              <a:defRPr>
                <a:solidFill>
                  <a:srgbClr val="005EA4"/>
                </a:solidFill>
              </a:defRPr>
            </a:lvl1pPr>
            <a:lvl2pPr marL="457200" indent="0">
              <a:buNone/>
              <a:defRPr/>
            </a:lvl2pPr>
          </a:lstStyle>
          <a:p>
            <a:pPr lvl="0"/>
            <a:r>
              <a:rPr lang="en-US" dirty="0"/>
              <a:t>Click to edit Master text styles</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146488650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1009386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3"/>
          <p:cNvSpPr>
            <a:spLocks noGrp="1"/>
          </p:cNvSpPr>
          <p:nvPr>
            <p:ph type="sldNum" sz="quarter" idx="14"/>
          </p:nvPr>
        </p:nvSpPr>
        <p:spPr>
          <a:xfrm>
            <a:off x="8521700" y="6484938"/>
            <a:ext cx="622300" cy="409575"/>
          </a:xfrm>
          <a:prstGeom prst="rect">
            <a:avLst/>
          </a:prstGeom>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3" name="Rectangle 3">
            <a:extLst>
              <a:ext uri="{FF2B5EF4-FFF2-40B4-BE49-F238E27FC236}">
                <a16:creationId xmlns:a16="http://schemas.microsoft.com/office/drawing/2014/main" id="{7F677B4C-1E4D-4D67-B211-BFDFF062FB40}"/>
              </a:ext>
            </a:extLst>
          </p:cNvPr>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2972283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13186411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304672751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0"/>
            <a:r>
              <a:rPr lang="en-US" dirty="0"/>
              <a:t>Picture comment </a:t>
            </a:r>
          </a:p>
        </p:txBody>
      </p:sp>
    </p:spTree>
    <p:extLst>
      <p:ext uri="{BB962C8B-B14F-4D97-AF65-F5344CB8AC3E}">
        <p14:creationId xmlns:p14="http://schemas.microsoft.com/office/powerpoint/2010/main" val="260046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9975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Tree>
    <p:extLst>
      <p:ext uri="{BB962C8B-B14F-4D97-AF65-F5344CB8AC3E}">
        <p14:creationId xmlns:p14="http://schemas.microsoft.com/office/powerpoint/2010/main" val="21888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5" y="100939"/>
            <a:ext cx="7803931" cy="661061"/>
          </a:xfrm>
        </p:spPr>
        <p:txBody>
          <a:bodyPr/>
          <a:lstStyle>
            <a:lvl1pPr>
              <a:defRPr sz="3200">
                <a:solidFill>
                  <a:srgbClr val="005EA4"/>
                </a:solidFill>
              </a:defRPr>
            </a:lvl1pPr>
          </a:lstStyle>
          <a:p>
            <a:r>
              <a:rPr lang="en-US" dirty="0"/>
              <a:t>Click to edit Master title style</a:t>
            </a:r>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Tree>
    <p:extLst>
      <p:ext uri="{BB962C8B-B14F-4D97-AF65-F5344CB8AC3E}">
        <p14:creationId xmlns:p14="http://schemas.microsoft.com/office/powerpoint/2010/main" val="267569626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Tree>
    <p:extLst>
      <p:ext uri="{BB962C8B-B14F-4D97-AF65-F5344CB8AC3E}">
        <p14:creationId xmlns:p14="http://schemas.microsoft.com/office/powerpoint/2010/main" val="264246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695449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8.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bg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bg1"/>
                </a:solidFill>
                <a:effectLst/>
                <a:uLnTx/>
                <a:uFillTx/>
                <a:latin typeface="Arial" charset="0"/>
                <a:ea typeface="+mn-ea"/>
                <a:cs typeface="Arial" pitchFamily="34" charset="0"/>
              </a:rPr>
              <a:t>Principles of Economics</a:t>
            </a: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bg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bg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7" name="Rectangle 11"/>
          <p:cNvSpPr>
            <a:spLocks noChangeArrowheads="1"/>
          </p:cNvSpPr>
          <p:nvPr userDrawn="1"/>
        </p:nvSpPr>
        <p:spPr bwMode="auto">
          <a:xfrm>
            <a:off x="6054725" y="5630720"/>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PowerPoint Slides prepared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8"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597120772"/>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1" y="0"/>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51992384"/>
      </p:ext>
    </p:extLst>
  </p:cSld>
  <p:clrMap bg1="lt1" tx1="dk1" bg2="lt2" tx2="dk2" accent1="accent1" accent2="accent2" accent3="accent3" accent4="accent4" accent5="accent5" accent6="accent6" hlink="hlink" folHlink="folHlink"/>
  <p:sldLayoutIdLst>
    <p:sldLayoutId id="2147483685"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4000" b="1">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13" name="Footer Placeholder 3"/>
          <p:cNvSpPr txBox="1">
            <a:spLocks/>
          </p:cNvSpPr>
          <p:nvPr userDrawn="1"/>
        </p:nvSpPr>
        <p:spPr>
          <a:xfrm>
            <a:off x="174625" y="6458917"/>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
        <p:nvSpPr>
          <p:cNvPr id="7" name="Rectangle 11"/>
          <p:cNvSpPr>
            <a:spLocks noChangeArrowheads="1"/>
          </p:cNvSpPr>
          <p:nvPr userDrawn="1"/>
        </p:nvSpPr>
        <p:spPr bwMode="auto">
          <a:xfrm>
            <a:off x="973759" y="6019800"/>
            <a:ext cx="7213047" cy="40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bg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bg1"/>
                </a:solidFill>
              </a:rPr>
              <a:t>V.  </a:t>
            </a:r>
            <a:r>
              <a:rPr lang="en-US" altLang="en-US" sz="900" dirty="0" err="1">
                <a:solidFill>
                  <a:schemeClr val="bg1"/>
                </a:solidFill>
              </a:rPr>
              <a:t>Andreea</a:t>
            </a:r>
            <a:r>
              <a:rPr lang="en-US" altLang="en-US" sz="900" dirty="0">
                <a:solidFill>
                  <a:schemeClr val="bg1"/>
                </a:solidFill>
              </a:rPr>
              <a:t>  CHIRITESCU</a:t>
            </a:r>
          </a:p>
          <a:p>
            <a:pPr algn="ctr" eaLnBrk="1" fontAlgn="base" hangingPunct="1">
              <a:lnSpc>
                <a:spcPct val="80000"/>
              </a:lnSpc>
              <a:spcBef>
                <a:spcPct val="20000"/>
              </a:spcBef>
              <a:spcAft>
                <a:spcPct val="0"/>
              </a:spcAft>
              <a:defRPr/>
            </a:pPr>
            <a:r>
              <a:rPr lang="en-US" altLang="en-US" sz="900" dirty="0">
                <a:solidFill>
                  <a:schemeClr val="bg1"/>
                </a:solidFill>
              </a:rPr>
              <a:t>Eastern Illinois University</a:t>
            </a:r>
          </a:p>
        </p:txBody>
      </p: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Tree>
    <p:extLst>
      <p:ext uri="{BB962C8B-B14F-4D97-AF65-F5344CB8AC3E}">
        <p14:creationId xmlns:p14="http://schemas.microsoft.com/office/powerpoint/2010/main" val="832556107"/>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1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7014" y="1024563"/>
            <a:ext cx="7229792" cy="5422344"/>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 name="Straight Connector 4"/>
          <p:cNvCxnSpPr/>
          <p:nvPr userDrawn="1"/>
        </p:nvCxnSpPr>
        <p:spPr bwMode="auto">
          <a:xfrm>
            <a:off x="7875243" y="0"/>
            <a:ext cx="0" cy="838200"/>
          </a:xfrm>
          <a:prstGeom prst="line">
            <a:avLst/>
          </a:prstGeom>
          <a:noFill/>
          <a:ln w="38100" cap="flat" cmpd="sng" algn="ctr">
            <a:solidFill>
              <a:srgbClr val="FFFFFF"/>
            </a:solidFill>
            <a:prstDash val="solid"/>
            <a:round/>
            <a:headEnd type="none" w="med" len="med"/>
            <a:tailEnd type="none" w="med" len="med"/>
          </a:ln>
          <a:effectLst/>
        </p:spPr>
      </p:cxnSp>
      <p:sp>
        <p:nvSpPr>
          <p:cNvPr id="8" name="Rectangle 3">
            <a:extLst>
              <a:ext uri="{FF2B5EF4-FFF2-40B4-BE49-F238E27FC236}">
                <a16:creationId xmlns:a16="http://schemas.microsoft.com/office/drawing/2014/main" id="{AA75D65E-629B-4588-8C36-0CF382278E4C}"/>
              </a:ext>
            </a:extLst>
          </p:cNvPr>
          <p:cNvSpPr>
            <a:spLocks noGrp="1" noChangeAspect="1" noChangeArrowheads="1"/>
          </p:cNvSpPr>
          <p:nvPr>
            <p:ph type="title"/>
          </p:nvPr>
        </p:nvSpPr>
        <p:spPr bwMode="auto">
          <a:xfrm>
            <a:off x="1" y="-39757"/>
            <a:ext cx="9144000"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endParaRPr lang="en-US" altLang="en-US" dirty="0"/>
          </a:p>
        </p:txBody>
      </p:sp>
      <p:sp>
        <p:nvSpPr>
          <p:cNvPr id="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
        <p:nvSpPr>
          <p:cNvPr id="12" name="Rectangle 11"/>
          <p:cNvSpPr>
            <a:spLocks noChangeArrowheads="1"/>
          </p:cNvSpPr>
          <p:nvPr userDrawn="1"/>
        </p:nvSpPr>
        <p:spPr bwMode="auto">
          <a:xfrm>
            <a:off x="1219860" y="5602274"/>
            <a:ext cx="1828800" cy="37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900" dirty="0">
                <a:solidFill>
                  <a:schemeClr val="tx1"/>
                </a:solidFill>
              </a:rPr>
              <a:t>PowerPoint Slides prepared by: </a:t>
            </a:r>
          </a:p>
          <a:p>
            <a:pPr algn="ctr" eaLnBrk="1" fontAlgn="base" hangingPunct="1">
              <a:lnSpc>
                <a:spcPct val="80000"/>
              </a:lnSpc>
              <a:spcBef>
                <a:spcPct val="20000"/>
              </a:spcBef>
              <a:spcAft>
                <a:spcPct val="0"/>
              </a:spcAft>
              <a:defRPr/>
            </a:pPr>
            <a:r>
              <a:rPr lang="en-US" altLang="en-US" sz="900" dirty="0">
                <a:solidFill>
                  <a:schemeClr val="tx1"/>
                </a:solidFill>
              </a:rPr>
              <a:t>V.  </a:t>
            </a:r>
            <a:r>
              <a:rPr lang="en-US" altLang="en-US" sz="900" dirty="0" err="1">
                <a:solidFill>
                  <a:schemeClr val="tx1"/>
                </a:solidFill>
              </a:rPr>
              <a:t>Andreea</a:t>
            </a:r>
            <a:r>
              <a:rPr lang="en-US" altLang="en-US" sz="900" dirty="0">
                <a:solidFill>
                  <a:schemeClr val="tx1"/>
                </a:solidFill>
              </a:rPr>
              <a:t>  CHIRITESCU</a:t>
            </a:r>
          </a:p>
          <a:p>
            <a:pPr algn="ctr" eaLnBrk="1" fontAlgn="base" hangingPunct="1">
              <a:lnSpc>
                <a:spcPct val="80000"/>
              </a:lnSpc>
              <a:spcBef>
                <a:spcPct val="20000"/>
              </a:spcBef>
              <a:spcAft>
                <a:spcPct val="0"/>
              </a:spcAft>
              <a:defRPr/>
            </a:pPr>
            <a:r>
              <a:rPr lang="en-US" altLang="en-US" sz="900" dirty="0">
                <a:solidFill>
                  <a:schemeClr val="tx1"/>
                </a:solidFill>
              </a:rPr>
              <a:t>Eastern Illinois University</a:t>
            </a:r>
          </a:p>
        </p:txBody>
      </p:sp>
    </p:spTree>
    <p:extLst>
      <p:ext uri="{BB962C8B-B14F-4D97-AF65-F5344CB8AC3E}">
        <p14:creationId xmlns:p14="http://schemas.microsoft.com/office/powerpoint/2010/main" val="3168937461"/>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12"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662152"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8"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Lst>
  <p:transition/>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
        <p:nvSpPr>
          <p:cNvPr id="19"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2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38100"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51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11"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14" name="Footer Placeholder 3"/>
          <p:cNvSpPr txBox="1">
            <a:spLocks/>
          </p:cNvSpPr>
          <p:nvPr userDrawn="1"/>
        </p:nvSpPr>
        <p:spPr>
          <a:xfrm>
            <a:off x="174625" y="6349376"/>
            <a:ext cx="8347075" cy="475283"/>
          </a:xfrm>
          <a:prstGeom prst="rect">
            <a:avLst/>
          </a:prstGeom>
          <a:noFill/>
        </p:spPr>
        <p:txBody>
          <a:bodyPr vert="horz" lIns="91440" tIns="45720" rIns="91440" bIns="45720" rtlCol="0" anchor="ctr"/>
          <a:lstStyle>
            <a:defPPr>
              <a:defRPr lang="en-US"/>
            </a:defPPr>
            <a:lvl1pPr marL="0" algn="l" defTabSz="914400" rtl="0" eaLnBrk="0" latinLnBrk="0" hangingPunct="0">
              <a:buFontTx/>
              <a:buNone/>
              <a:defRPr sz="1000" kern="1200">
                <a:solidFill>
                  <a:schemeClr val="tx1"/>
                </a:solidFill>
                <a:latin typeface="Arial" charset="0"/>
                <a:ea typeface="+mn-ea"/>
                <a:cs typeface="Arial" pitchFamily="34" charset="0"/>
              </a:defRPr>
            </a:lvl1pPr>
            <a:lvl2pPr marL="742950" indent="-285750" algn="l" defTabSz="914400" rtl="0" eaLnBrk="0" latinLnBrk="0" hangingPunct="0">
              <a:defRPr sz="1800" kern="1200">
                <a:solidFill>
                  <a:schemeClr val="tx1"/>
                </a:solidFill>
                <a:latin typeface="Arial" charset="0"/>
                <a:ea typeface="+mn-ea"/>
                <a:cs typeface="+mn-cs"/>
              </a:defRPr>
            </a:lvl2pPr>
            <a:lvl3pPr marL="1143000" indent="-228600" algn="l" defTabSz="914400" rtl="0" eaLnBrk="0" latinLnBrk="0" hangingPunct="0">
              <a:defRPr sz="1800" kern="1200">
                <a:solidFill>
                  <a:schemeClr val="tx1"/>
                </a:solidFill>
                <a:latin typeface="Arial" charset="0"/>
                <a:ea typeface="+mn-ea"/>
                <a:cs typeface="+mn-cs"/>
              </a:defRPr>
            </a:lvl3pPr>
            <a:lvl4pPr marL="1600200" indent="-228600" algn="l" defTabSz="914400" rtl="0" eaLnBrk="0" latinLnBrk="0" hangingPunct="0">
              <a:defRPr sz="1800" kern="1200">
                <a:solidFill>
                  <a:schemeClr val="tx1"/>
                </a:solidFill>
                <a:latin typeface="Arial" charset="0"/>
                <a:ea typeface="+mn-ea"/>
                <a:cs typeface="+mn-cs"/>
              </a:defRPr>
            </a:lvl4pPr>
            <a:lvl5pPr marL="2057400" indent="-228600" algn="l" defTabSz="914400" rtl="0" eaLnBrk="0" latinLnBrk="0" hangingPunct="0">
              <a:defRPr sz="1800" kern="1200">
                <a:solidFill>
                  <a:schemeClr val="tx1"/>
                </a:solidFill>
                <a:latin typeface="Arial" charset="0"/>
                <a:ea typeface="+mn-ea"/>
                <a:cs typeface="+mn-cs"/>
              </a:defRPr>
            </a:lvl5pPr>
            <a:lvl6pPr marL="25146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20000"/>
              </a:spcBef>
              <a:spcAft>
                <a:spcPct val="0"/>
              </a:spcAft>
              <a:defRPr sz="1800" kern="1200">
                <a:solidFill>
                  <a:schemeClr val="tx1"/>
                </a:solidFill>
                <a:latin typeface="Arial" charset="0"/>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N. Gregory </a:t>
            </a:r>
            <a:r>
              <a:rPr kumimoji="0" lang="en-IN" altLang="en-US" sz="1000" b="0" i="0" u="none" strike="noStrike" kern="1200" cap="none" spc="0" normalizeH="0" baseline="0" noProof="0" dirty="0" err="1">
                <a:ln>
                  <a:noFill/>
                </a:ln>
                <a:solidFill>
                  <a:schemeClr val="tx1"/>
                </a:solidFill>
                <a:effectLst/>
                <a:uLnTx/>
                <a:uFillTx/>
                <a:latin typeface="Arial" charset="0"/>
                <a:ea typeface="+mn-ea"/>
                <a:cs typeface="Arial" pitchFamily="34" charset="0"/>
              </a:rPr>
              <a:t>Mankiw</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a:t>
            </a:r>
            <a:r>
              <a:rPr kumimoji="0" lang="en-IN" altLang="en-US" sz="1000" b="0" i="1" u="none" strike="noStrike" kern="1200" cap="none" spc="0" normalizeH="0" baseline="0" noProof="0" dirty="0">
                <a:ln>
                  <a:noFill/>
                </a:ln>
                <a:solidFill>
                  <a:schemeClr val="tx1"/>
                </a:solidFill>
                <a:effectLst/>
                <a:uLnTx/>
                <a:uFillTx/>
                <a:latin typeface="Arial" charset="0"/>
                <a:ea typeface="+mn-ea"/>
                <a:cs typeface="Arial" pitchFamily="34" charset="0"/>
              </a:rPr>
              <a:t>Principles Of Micro Economics</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9</a:t>
            </a:r>
            <a:r>
              <a:rPr kumimoji="0" lang="en-IN" altLang="en-US" sz="1000" b="0" i="0" u="none" strike="noStrike" kern="1200" cap="none" spc="0" normalizeH="0" baseline="30000" noProof="0" dirty="0">
                <a:ln>
                  <a:noFill/>
                </a:ln>
                <a:solidFill>
                  <a:schemeClr val="tx1"/>
                </a:solidFill>
                <a:effectLst/>
                <a:uLnTx/>
                <a:uFillTx/>
                <a:latin typeface="Arial" charset="0"/>
                <a:ea typeface="+mn-ea"/>
                <a:cs typeface="Arial" pitchFamily="34" charset="0"/>
              </a:rPr>
              <a:t>th</a:t>
            </a:r>
            <a:r>
              <a:rPr kumimoji="0" lang="en-IN" altLang="en-US" sz="1000" b="0" i="0" u="none" strike="noStrike" kern="1200" cap="none" spc="0" normalizeH="0" baseline="0" noProof="0" dirty="0">
                <a:ln>
                  <a:noFill/>
                </a:ln>
                <a:solidFill>
                  <a:schemeClr val="tx1"/>
                </a:solidFill>
                <a:effectLst/>
                <a:uLnTx/>
                <a:uFillTx/>
                <a:latin typeface="Arial" charset="0"/>
                <a:ea typeface="+mn-ea"/>
                <a:cs typeface="Arial" pitchFamily="34" charset="0"/>
              </a:rPr>
              <a:t> Edition © 2021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5</a:t>
            </a:r>
          </a:p>
        </p:txBody>
      </p:sp>
      <p:sp>
        <p:nvSpPr>
          <p:cNvPr id="8" name="Content Placeholder 7"/>
          <p:cNvSpPr>
            <a:spLocks noGrp="1"/>
          </p:cNvSpPr>
          <p:nvPr>
            <p:ph idx="1"/>
          </p:nvPr>
        </p:nvSpPr>
        <p:spPr>
          <a:xfrm>
            <a:off x="277813" y="1025525"/>
            <a:ext cx="8588375" cy="1108075"/>
          </a:xfrm>
        </p:spPr>
        <p:txBody>
          <a:bodyPr anchor="ctr" anchorCtr="0"/>
          <a:lstStyle/>
          <a:p>
            <a:r>
              <a:rPr lang="en-US" dirty="0"/>
              <a:t>Elasticity and Its Application</a:t>
            </a:r>
          </a:p>
        </p:txBody>
      </p:sp>
      <p:sp>
        <p:nvSpPr>
          <p:cNvPr id="18469" name="Slide Number Placeholder 3"/>
          <p:cNvSpPr>
            <a:spLocks noGrp="1"/>
          </p:cNvSpPr>
          <p:nvPr>
            <p:ph type="sldNum" sz="quarter" idx="10"/>
          </p:nvPr>
        </p:nvSpPr>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fld id="{95BEDC3B-C35B-4EA4-97A1-418A418CDD82}"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l" defTabSz="914400" rtl="0" eaLnBrk="0" fontAlgn="auto" latinLnBrk="0" hangingPunct="0">
                <a:lnSpc>
                  <a:spcPct val="100000"/>
                </a:lnSpc>
                <a:spcBef>
                  <a:spcPct val="0"/>
                </a:spcBef>
                <a:spcAft>
                  <a:spcPts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TextBox 5">
            <a:extLst>
              <a:ext uri="{FF2B5EF4-FFF2-40B4-BE49-F238E27FC236}">
                <a16:creationId xmlns:a16="http://schemas.microsoft.com/office/drawing/2014/main" id="{99D0467D-825D-471A-8B7F-683469290742}"/>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405768596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Figure 1 </a:t>
            </a:r>
            <a:r>
              <a:rPr lang="en-US" altLang="en-US" sz="2800" dirty="0"/>
              <a:t>The Price Elasticity of Demand (c)</a:t>
            </a:r>
            <a:endParaRPr lang="en-US" altLang="en-US" dirty="0"/>
          </a:p>
        </p:txBody>
      </p:sp>
      <p:sp>
        <p:nvSpPr>
          <p:cNvPr id="6" name="TextBox 5"/>
          <p:cNvSpPr txBox="1">
            <a:spLocks noChangeArrowheads="1"/>
          </p:cNvSpPr>
          <p:nvPr/>
        </p:nvSpPr>
        <p:spPr bwMode="auto">
          <a:xfrm>
            <a:off x="2159000" y="685800"/>
            <a:ext cx="5156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eaLnBrk="1" hangingPunct="1">
              <a:buFontTx/>
              <a:buNone/>
            </a:pPr>
            <a:r>
              <a:rPr lang="en-US" altLang="en-US" sz="2000" dirty="0"/>
              <a:t>(c) Unit Elastic Demand: Elasticity Equals 1</a:t>
            </a:r>
          </a:p>
        </p:txBody>
      </p:sp>
      <p:pic>
        <p:nvPicPr>
          <p:cNvPr id="4098" name="Picture 2" descr="A line graph for unit inelastic demand, where the elasticity equals 1. The x axis is Quantity. The y axis is Price. A blue curve with a negative slope is labeled: Demand has two points. On the y axis, between 4 and 5 dollars, these points contain an arrow pointing up. On the x axis, between the quantities 80 and 100, there is an arrow pointing left. There are two text boxes. One pointing at the upwards-pointing arrow is captioned: 1. A 22 percent increase in price... The second one pointing at the left-pointing arrow is captioned: 2. ... leads to an 22 percent decrease in quantity deman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14450"/>
            <a:ext cx="759523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5" name="Slide Number Placeholder 2"/>
          <p:cNvSpPr>
            <a:spLocks noGrp="1"/>
          </p:cNvSpPr>
          <p:nvPr>
            <p:ph type="sldNum" sz="quarter" idx="13"/>
          </p:nvPr>
        </p:nvSpPr>
        <p:spPr>
          <a:xfrm>
            <a:off x="8686800" y="6473825"/>
            <a:ext cx="4524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C7CFF3C4-60F9-4BFF-8260-02C1AE77D594}" type="slidenum">
              <a:rPr lang="en-US" altLang="en-US" smtClean="0">
                <a:solidFill>
                  <a:srgbClr val="002060"/>
                </a:solidFill>
              </a:rPr>
              <a:pPr algn="ctr" eaLnBrk="1" hangingPunct="1"/>
              <a:t>10</a:t>
            </a:fld>
            <a:endParaRPr lang="en-US" altLang="en-US" dirty="0">
              <a:solidFill>
                <a:srgbClr val="002060"/>
              </a:solidFill>
            </a:endParaRPr>
          </a:p>
        </p:txBody>
      </p:sp>
      <p:sp>
        <p:nvSpPr>
          <p:cNvPr id="7" name="TextBox 6">
            <a:extLst>
              <a:ext uri="{FF2B5EF4-FFF2-40B4-BE49-F238E27FC236}">
                <a16:creationId xmlns:a16="http://schemas.microsoft.com/office/drawing/2014/main" id="{CADDBE25-0E56-4FD2-B08A-8CBCFC21424E}"/>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95081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Figure 1 </a:t>
            </a:r>
            <a:r>
              <a:rPr lang="en-US" altLang="en-US" sz="2800" dirty="0"/>
              <a:t>The Price Elasticity of Demand (d, e)</a:t>
            </a:r>
            <a:endParaRPr lang="en-US" altLang="en-US" dirty="0"/>
          </a:p>
        </p:txBody>
      </p:sp>
      <p:sp>
        <p:nvSpPr>
          <p:cNvPr id="6" name="TextBox 5"/>
          <p:cNvSpPr txBox="1">
            <a:spLocks noChangeArrowheads="1"/>
          </p:cNvSpPr>
          <p:nvPr/>
        </p:nvSpPr>
        <p:spPr bwMode="auto">
          <a:xfrm>
            <a:off x="404813" y="685800"/>
            <a:ext cx="246253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eaLnBrk="1" hangingPunct="1">
              <a:buFontTx/>
              <a:buNone/>
            </a:pPr>
            <a:r>
              <a:rPr lang="en-US" altLang="en-US" sz="2000" dirty="0"/>
              <a:t>(d) Elastic demand: </a:t>
            </a:r>
          </a:p>
          <a:p>
            <a:pPr eaLnBrk="1" hangingPunct="1">
              <a:buFontTx/>
              <a:buNone/>
            </a:pPr>
            <a:r>
              <a:rPr lang="en-US" altLang="en-US" sz="2000" dirty="0"/>
              <a:t>Elasticity &gt; 1</a:t>
            </a:r>
          </a:p>
        </p:txBody>
      </p:sp>
      <p:pic>
        <p:nvPicPr>
          <p:cNvPr id="5122" name="Picture 2" descr="A line graph for elastic demand, where the elasticity is greater than 1. The x axis is quantity. The y axis is price. A curve with a negative slope labeled demand has two points. On the y axis, between 4 and 5 dollars, these points contain an arrow pointing up. On the x axis, between the quantities 50 and 100, there is an arrow pointing left. There are two text boxes. One pointing at the upwards-pointing arrow is captioned: 1. A 22 percent increase in price... The second one pointing at the left-pointing arrow is captioned: 2. ... leads to a 67 percent decrease in quantity deman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99" y="1574304"/>
            <a:ext cx="3905464" cy="362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Box 39"/>
          <p:cNvSpPr txBox="1">
            <a:spLocks noChangeArrowheads="1"/>
          </p:cNvSpPr>
          <p:nvPr/>
        </p:nvSpPr>
        <p:spPr bwMode="auto">
          <a:xfrm>
            <a:off x="4794250" y="685800"/>
            <a:ext cx="35012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eaLnBrk="1" hangingPunct="1">
              <a:buFontTx/>
              <a:buNone/>
            </a:pPr>
            <a:r>
              <a:rPr lang="en-US" altLang="en-US" sz="2000" dirty="0"/>
              <a:t>(e) Perfectly elastic demand: </a:t>
            </a:r>
          </a:p>
          <a:p>
            <a:pPr eaLnBrk="1" hangingPunct="1">
              <a:buFontTx/>
              <a:buNone/>
            </a:pPr>
            <a:r>
              <a:rPr lang="en-US" altLang="en-US" sz="2000" dirty="0"/>
              <a:t>Elasticity equals infinity</a:t>
            </a:r>
          </a:p>
        </p:txBody>
      </p:sp>
      <p:pic>
        <p:nvPicPr>
          <p:cNvPr id="5123" name="Picture 3" descr="A line graph for perfect elastic demand, where the elasticity equals infinity. The x axis is quantity. The y axis is price. At a y intercept of 4 dollars is a horizontal blue line labeled demand. There are three textboxes. The first one, pointing above the Demand line, is captioned: 1. At any price above 4 dollars, quantity demanded is zero. The second one, pointing directly at the Demand line, is captioned: 2. At exactly 4 dollars, consumers will buy any quantity. The third textbox, below the Demand line, is captioned: 3. At a price below 4 dollars, quantity demand is infin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776" y="1512601"/>
            <a:ext cx="4342424" cy="366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459" name="Slide Number Placeholder 2"/>
          <p:cNvSpPr>
            <a:spLocks noGrp="1"/>
          </p:cNvSpPr>
          <p:nvPr>
            <p:ph type="sldNum" sz="quarter" idx="13"/>
          </p:nvPr>
        </p:nvSpPr>
        <p:spPr>
          <a:xfrm>
            <a:off x="8686800" y="6473825"/>
            <a:ext cx="4524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E567EF8C-D136-4522-A778-AC002143300A}" type="slidenum">
              <a:rPr lang="en-US" altLang="en-US" smtClean="0">
                <a:solidFill>
                  <a:srgbClr val="002060"/>
                </a:solidFill>
              </a:rPr>
              <a:pPr algn="ctr" eaLnBrk="1" hangingPunct="1"/>
              <a:t>11</a:t>
            </a:fld>
            <a:endParaRPr lang="en-US" altLang="en-US" dirty="0">
              <a:solidFill>
                <a:srgbClr val="002060"/>
              </a:solidFill>
            </a:endParaRPr>
          </a:p>
        </p:txBody>
      </p:sp>
      <p:sp>
        <p:nvSpPr>
          <p:cNvPr id="8" name="TextBox 7">
            <a:extLst>
              <a:ext uri="{FF2B5EF4-FFF2-40B4-BE49-F238E27FC236}">
                <a16:creationId xmlns:a16="http://schemas.microsoft.com/office/drawing/2014/main" id="{0D529EA5-2367-43CC-924B-5FF5102F0D9E}"/>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167227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70035" y="0"/>
            <a:ext cx="7803931" cy="860961"/>
          </a:xfrm>
        </p:spPr>
        <p:txBody>
          <a:bodyPr wrap="square" anchor="t"/>
          <a:lstStyle/>
          <a:p>
            <a:r>
              <a:rPr lang="en-US" altLang="en-US" dirty="0"/>
              <a:t>Example</a:t>
            </a:r>
          </a:p>
        </p:txBody>
      </p:sp>
      <p:sp>
        <p:nvSpPr>
          <p:cNvPr id="15365"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4D574F0-10D1-41AC-A629-E347A7D6968B}" type="slidenum">
              <a:rPr lang="en-US" altLang="en-US" sz="1200" smtClean="0">
                <a:solidFill>
                  <a:srgbClr val="002060"/>
                </a:solidFill>
              </a:rPr>
              <a:pPr algn="ctr" eaLnBrk="1" hangingPunct="1"/>
              <a:t>12</a:t>
            </a:fld>
            <a:endParaRPr lang="en-US" altLang="en-US" sz="1200" dirty="0">
              <a:solidFill>
                <a:srgbClr val="002060"/>
              </a:solidFill>
            </a:endParaRPr>
          </a:p>
        </p:txBody>
      </p:sp>
      <p:sp>
        <p:nvSpPr>
          <p:cNvPr id="2" name="Content Placeholder 1">
            <a:extLst>
              <a:ext uri="{FF2B5EF4-FFF2-40B4-BE49-F238E27FC236}">
                <a16:creationId xmlns:a16="http://schemas.microsoft.com/office/drawing/2014/main" id="{878148E5-46AC-4104-A24B-1F5E5E89CCCB}"/>
              </a:ext>
            </a:extLst>
          </p:cNvPr>
          <p:cNvSpPr>
            <a:spLocks noGrp="1"/>
          </p:cNvSpPr>
          <p:nvPr>
            <p:ph idx="1"/>
          </p:nvPr>
        </p:nvSpPr>
        <p:spPr/>
        <p:txBody>
          <a:bodyPr/>
          <a:lstStyle/>
          <a:p>
            <a:pPr marL="0" indent="0">
              <a:buNone/>
            </a:pPr>
            <a:endParaRPr lang="en-US" sz="2400" dirty="0">
              <a:solidFill>
                <a:srgbClr val="000000"/>
              </a:solidFill>
              <a:latin typeface="verdana" panose="020B0604030504040204" pitchFamily="34" charset="0"/>
            </a:endParaRP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mc:AlternateContent xmlns:mc="http://schemas.openxmlformats.org/markup-compatibility/2006" xmlns:a14="http://schemas.microsoft.com/office/drawing/2010/main">
        <mc:Choice Requires="a14">
          <p:sp>
            <p:nvSpPr>
              <p:cNvPr id="6" name="Object 3" descr="An equation. Begin equation. Price elasticity of demand equals start fraction left parenthesis Q subscript 2 baseline minus Q subscript 1 baseline right parenthesis divided by left bracket left parenthesis Q subscript 2 baseline plus Q subscript 1 baseline right parenthesis divided by 2 right bracket over left parenthesis P subscript 2 baseline minus P subscript 1 baseline right parenthesis divided by left bracket left parenthesis P subscript 2 baseline plus P subscript 1 baseline right parenthesis divided by 2 right bracket end fraction. End equation.">
                <a:extLst>
                  <a:ext uri="{FF2B5EF4-FFF2-40B4-BE49-F238E27FC236}">
                    <a16:creationId xmlns:a16="http://schemas.microsoft.com/office/drawing/2014/main" id="{AD2A3B1E-90AC-4794-9497-47F8380548CA}"/>
                  </a:ext>
                </a:extLst>
              </p:cNvPr>
              <p:cNvSpPr txBox="1"/>
              <p:nvPr/>
            </p:nvSpPr>
            <p:spPr bwMode="auto">
              <a:xfrm>
                <a:off x="1600200" y="4979316"/>
                <a:ext cx="5943600" cy="914400"/>
              </a:xfrm>
              <a:prstGeom prst="rect">
                <a:avLst/>
              </a:prstGeom>
              <a:noFill/>
              <a:ln>
                <a:noFill/>
              </a:ln>
              <a:effectLst/>
            </p:spPr>
            <p:txBody>
              <a:bodyPr>
                <a:noAutofit/>
              </a:bodyPr>
              <a:lstStyle/>
              <a:p>
                <a:pPr/>
                <a14:m>
                  <m:oMathPara xmlns:m="http://schemas.openxmlformats.org/officeDocument/2006/math">
                    <m:oMathParaPr>
                      <m:jc m:val="center"/>
                    </m:oMathParaPr>
                    <m:oMath xmlns:m="http://schemas.openxmlformats.org/officeDocument/2006/math">
                      <m:sSub>
                        <m:sSubPr>
                          <m:ctrlPr>
                            <a:rPr lang="en-US" altLang="en-US" sz="3200" b="1" i="1">
                              <a:latin typeface="Cambria Math" panose="02040503050406030204" pitchFamily="18" charset="0"/>
                              <a:ea typeface="Cambria Math" panose="02040503050406030204" pitchFamily="18" charset="0"/>
                            </a:rPr>
                          </m:ctrlPr>
                        </m:sSubPr>
                        <m:e>
                          <m:r>
                            <a:rPr lang="en-US" altLang="en-US" sz="3200" b="1" i="1">
                              <a:latin typeface="Cambria Math" panose="02040503050406030204" pitchFamily="18" charset="0"/>
                              <a:ea typeface="Cambria Math" panose="02040503050406030204" pitchFamily="18" charset="0"/>
                            </a:rPr>
                            <m:t>𝜺</m:t>
                          </m:r>
                        </m:e>
                        <m:sub>
                          <m:r>
                            <a:rPr lang="en-US" altLang="en-US" sz="3200" b="1" i="1">
                              <a:latin typeface="Cambria Math" panose="02040503050406030204" pitchFamily="18" charset="0"/>
                              <a:ea typeface="Cambria Math" panose="02040503050406030204" pitchFamily="18" charset="0"/>
                            </a:rPr>
                            <m:t>𝑫</m:t>
                          </m:r>
                        </m:sub>
                      </m:sSub>
                      <m:r>
                        <a:rPr lang="en-US" sz="3200" i="1">
                          <a:solidFill>
                            <a:srgbClr val="000000"/>
                          </a:solidFill>
                          <a:latin typeface="Cambria Math" panose="02040503050406030204" pitchFamily="18" charset="0"/>
                        </a:rPr>
                        <m:t>=</m:t>
                      </m:r>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)/2]</m:t>
                          </m:r>
                        </m:num>
                        <m:den>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)/2]</m:t>
                          </m:r>
                        </m:den>
                      </m:f>
                    </m:oMath>
                  </m:oMathPara>
                </a14:m>
                <a:endParaRPr lang="en-US" sz="3200" dirty="0"/>
              </a:p>
            </p:txBody>
          </p:sp>
        </mc:Choice>
        <mc:Fallback xmlns="">
          <p:sp>
            <p:nvSpPr>
              <p:cNvPr id="6" name="Object 3" descr="An equation. Begin equation. Price elasticity of demand equals start fraction left parenthesis Q subscript 2 baseline minus Q subscript 1 baseline right parenthesis divided by left bracket left parenthesis Q subscript 2 baseline plus Q subscript 1 baseline right parenthesis divided by 2 right bracket over left parenthesis P subscript 2 baseline minus P subscript 1 baseline right parenthesis divided by left bracket left parenthesis P subscript 2 baseline plus P subscript 1 baseline right parenthesis divided by 2 right bracket end fraction. End equation.">
                <a:extLst>
                  <a:ext uri="{FF2B5EF4-FFF2-40B4-BE49-F238E27FC236}">
                    <a16:creationId xmlns:a16="http://schemas.microsoft.com/office/drawing/2014/main" id="{AD2A3B1E-90AC-4794-9497-47F8380548CA}"/>
                  </a:ext>
                </a:extLst>
              </p:cNvPr>
              <p:cNvSpPr txBox="1">
                <a:spLocks noRot="1" noChangeAspect="1" noMove="1" noResize="1" noEditPoints="1" noAdjustHandles="1" noChangeArrowheads="1" noChangeShapeType="1" noTextEdit="1"/>
              </p:cNvSpPr>
              <p:nvPr/>
            </p:nvSpPr>
            <p:spPr bwMode="auto">
              <a:xfrm>
                <a:off x="1600200" y="4979316"/>
                <a:ext cx="5943600" cy="914400"/>
              </a:xfrm>
              <a:prstGeom prst="rect">
                <a:avLst/>
              </a:prstGeom>
              <a:blipFill>
                <a:blip r:embed="rId2"/>
                <a:stretch>
                  <a:fillRect b="-16667"/>
                </a:stretch>
              </a:blipFill>
              <a:ln>
                <a:noFill/>
              </a:ln>
              <a:effectLst/>
            </p:spPr>
            <p:txBody>
              <a:bodyPr/>
              <a:lstStyle/>
              <a:p>
                <a:r>
                  <a:rPr lang="en-US">
                    <a:noFill/>
                  </a:rPr>
                  <a:t> </a:t>
                </a:r>
              </a:p>
            </p:txBody>
          </p:sp>
        </mc:Fallback>
      </mc:AlternateContent>
      <p:sp>
        <p:nvSpPr>
          <p:cNvPr id="7" name="Rectangle 6">
            <a:extLst>
              <a:ext uri="{FF2B5EF4-FFF2-40B4-BE49-F238E27FC236}">
                <a16:creationId xmlns:a16="http://schemas.microsoft.com/office/drawing/2014/main" id="{331531C6-826D-403F-9B3F-858E385DFFD5}"/>
              </a:ext>
            </a:extLst>
          </p:cNvPr>
          <p:cNvSpPr/>
          <p:nvPr/>
        </p:nvSpPr>
        <p:spPr bwMode="auto">
          <a:xfrm>
            <a:off x="152400" y="6423025"/>
            <a:ext cx="8588375" cy="37941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en-US" sz="3400" b="0" i="0" u="none" strike="noStrike" cap="none" normalizeH="0" baseline="0">
              <a:ln>
                <a:noFill/>
              </a:ln>
              <a:solidFill>
                <a:schemeClr val="tx1"/>
              </a:solidFill>
              <a:effectLst/>
              <a:latin typeface="Arial" pitchFamily="34" charset="0"/>
            </a:endParaRPr>
          </a:p>
        </p:txBody>
      </p:sp>
      <p:pic>
        <p:nvPicPr>
          <p:cNvPr id="5" name="Picture 4">
            <a:extLst>
              <a:ext uri="{FF2B5EF4-FFF2-40B4-BE49-F238E27FC236}">
                <a16:creationId xmlns:a16="http://schemas.microsoft.com/office/drawing/2014/main" id="{22B866BF-CDD6-437D-8908-0708C2A846E5}"/>
              </a:ext>
            </a:extLst>
          </p:cNvPr>
          <p:cNvPicPr>
            <a:picLocks noChangeAspect="1"/>
          </p:cNvPicPr>
          <p:nvPr/>
        </p:nvPicPr>
        <p:blipFill>
          <a:blip r:embed="rId3"/>
          <a:stretch>
            <a:fillRect/>
          </a:stretch>
        </p:blipFill>
        <p:spPr>
          <a:xfrm>
            <a:off x="129073" y="1159034"/>
            <a:ext cx="3857625" cy="3743325"/>
          </a:xfrm>
          <a:prstGeom prst="rect">
            <a:avLst/>
          </a:prstGeom>
        </p:spPr>
      </p:pic>
      <p:graphicFrame>
        <p:nvGraphicFramePr>
          <p:cNvPr id="8" name="Table 7">
            <a:extLst>
              <a:ext uri="{FF2B5EF4-FFF2-40B4-BE49-F238E27FC236}">
                <a16:creationId xmlns:a16="http://schemas.microsoft.com/office/drawing/2014/main" id="{32EE1477-4ED5-4C06-B2E4-BA8B4FCA5980}"/>
              </a:ext>
            </a:extLst>
          </p:cNvPr>
          <p:cNvGraphicFramePr>
            <a:graphicFrameLocks noGrp="1"/>
          </p:cNvGraphicFramePr>
          <p:nvPr>
            <p:extLst>
              <p:ext uri="{D42A27DB-BD31-4B8C-83A1-F6EECF244321}">
                <p14:modId xmlns:p14="http://schemas.microsoft.com/office/powerpoint/2010/main" val="2464230608"/>
              </p:ext>
            </p:extLst>
          </p:nvPr>
        </p:nvGraphicFramePr>
        <p:xfrm>
          <a:off x="3986698" y="1482442"/>
          <a:ext cx="4879490" cy="1032157"/>
        </p:xfrm>
        <a:graphic>
          <a:graphicData uri="http://schemas.openxmlformats.org/drawingml/2006/table">
            <a:tbl>
              <a:tblPr>
                <a:tableStyleId>{5C22544A-7EE6-4342-B048-85BDC9FD1C3A}</a:tableStyleId>
              </a:tblPr>
              <a:tblGrid>
                <a:gridCol w="667281">
                  <a:extLst>
                    <a:ext uri="{9D8B030D-6E8A-4147-A177-3AD203B41FA5}">
                      <a16:colId xmlns:a16="http://schemas.microsoft.com/office/drawing/2014/main" val="2502178248"/>
                    </a:ext>
                  </a:extLst>
                </a:gridCol>
                <a:gridCol w="820199">
                  <a:extLst>
                    <a:ext uri="{9D8B030D-6E8A-4147-A177-3AD203B41FA5}">
                      <a16:colId xmlns:a16="http://schemas.microsoft.com/office/drawing/2014/main" val="3243308635"/>
                    </a:ext>
                  </a:extLst>
                </a:gridCol>
                <a:gridCol w="820199">
                  <a:extLst>
                    <a:ext uri="{9D8B030D-6E8A-4147-A177-3AD203B41FA5}">
                      <a16:colId xmlns:a16="http://schemas.microsoft.com/office/drawing/2014/main" val="3878648141"/>
                    </a:ext>
                  </a:extLst>
                </a:gridCol>
                <a:gridCol w="820199">
                  <a:extLst>
                    <a:ext uri="{9D8B030D-6E8A-4147-A177-3AD203B41FA5}">
                      <a16:colId xmlns:a16="http://schemas.microsoft.com/office/drawing/2014/main" val="2076574283"/>
                    </a:ext>
                  </a:extLst>
                </a:gridCol>
                <a:gridCol w="820199">
                  <a:extLst>
                    <a:ext uri="{9D8B030D-6E8A-4147-A177-3AD203B41FA5}">
                      <a16:colId xmlns:a16="http://schemas.microsoft.com/office/drawing/2014/main" val="743699908"/>
                    </a:ext>
                  </a:extLst>
                </a:gridCol>
                <a:gridCol w="931413">
                  <a:extLst>
                    <a:ext uri="{9D8B030D-6E8A-4147-A177-3AD203B41FA5}">
                      <a16:colId xmlns:a16="http://schemas.microsoft.com/office/drawing/2014/main" val="2680743476"/>
                    </a:ext>
                  </a:extLst>
                </a:gridCol>
              </a:tblGrid>
              <a:tr h="516079">
                <a:tc>
                  <a:txBody>
                    <a:bodyPr/>
                    <a:lstStyle/>
                    <a:p>
                      <a:pPr algn="ctr" fontAlgn="ct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Original</a:t>
                      </a:r>
                      <a:endParaRPr lang="en-US" sz="12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New</a:t>
                      </a:r>
                      <a:endParaRPr lang="en-US" sz="12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Average</a:t>
                      </a:r>
                      <a:endParaRPr lang="en-US" sz="12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Change</a:t>
                      </a:r>
                      <a:endParaRPr lang="en-US" sz="12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200" u="none" strike="noStrike" dirty="0">
                          <a:effectLst/>
                        </a:rPr>
                        <a:t>Percentage change</a:t>
                      </a:r>
                      <a:endParaRPr lang="en-US" sz="12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1126385"/>
                  </a:ext>
                </a:extLst>
              </a:tr>
              <a:tr h="258039">
                <a:tc>
                  <a:txBody>
                    <a:bodyPr/>
                    <a:lstStyle/>
                    <a:p>
                      <a:pPr algn="ctr" fontAlgn="ctr"/>
                      <a:r>
                        <a:rPr lang="en-US" sz="1200" u="none" strike="noStrike">
                          <a:effectLst/>
                        </a:rPr>
                        <a:t>Quantity</a:t>
                      </a:r>
                      <a:endParaRPr lang="en-US" sz="1200" b="1"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200" u="none" strike="noStrike">
                          <a:effectLst/>
                        </a:rPr>
                        <a:t>40</a:t>
                      </a:r>
                      <a:endParaRPr lang="en-US" sz="12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200" u="none" strike="noStrike">
                          <a:effectLst/>
                        </a:rPr>
                        <a:t>30</a:t>
                      </a:r>
                      <a:endParaRPr lang="en-US" sz="12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200" u="none" strike="noStrike">
                          <a:effectLst/>
                        </a:rPr>
                        <a:t>35</a:t>
                      </a:r>
                      <a:endParaRPr lang="en-US" sz="1200" b="1"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200" u="none" strike="noStrike">
                          <a:effectLst/>
                        </a:rPr>
                        <a:t>-10</a:t>
                      </a:r>
                      <a:endParaRPr lang="en-US" sz="1200" b="1"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200" u="none" strike="noStrike">
                          <a:effectLst/>
                        </a:rPr>
                        <a:t>-0.29</a:t>
                      </a:r>
                      <a:endParaRPr lang="en-US" sz="1200" b="1"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44038956"/>
                  </a:ext>
                </a:extLst>
              </a:tr>
              <a:tr h="258039">
                <a:tc>
                  <a:txBody>
                    <a:bodyPr/>
                    <a:lstStyle/>
                    <a:p>
                      <a:pPr algn="ctr" fontAlgn="ctr"/>
                      <a:r>
                        <a:rPr lang="en-US" sz="1200" u="none" strike="noStrike">
                          <a:effectLst/>
                        </a:rPr>
                        <a:t>Price</a:t>
                      </a:r>
                      <a:endParaRPr lang="en-US" sz="1200" b="1"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200" u="none" strike="noStrike">
                          <a:effectLst/>
                        </a:rPr>
                        <a:t>8</a:t>
                      </a:r>
                      <a:endParaRPr lang="en-US" sz="1200" b="1"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200" u="none" strike="noStrike">
                          <a:effectLst/>
                        </a:rPr>
                        <a:t>1</a:t>
                      </a:r>
                      <a:endParaRPr lang="en-US" sz="1200" b="1"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200" u="none" strike="noStrike" dirty="0">
                          <a:effectLst/>
                        </a:rPr>
                        <a:t>0.13</a:t>
                      </a:r>
                      <a:endParaRPr lang="en-US" sz="1200" b="1" i="0" u="none" strike="noStrike" dirty="0">
                        <a:solidFill>
                          <a:srgbClr val="000000"/>
                        </a:solidFill>
                        <a:effectLst/>
                        <a:latin typeface="Calibri" panose="020F0502020204030204" pitchFamily="34" charset="0"/>
                      </a:endParaRPr>
                    </a:p>
                  </a:txBody>
                  <a:tcPr marL="7620" marR="7620" marT="7620" marB="0" anchor="ctr">
                    <a:noFill/>
                  </a:tcPr>
                </a:tc>
                <a:extLst>
                  <a:ext uri="{0D108BD9-81ED-4DB2-BD59-A6C34878D82A}">
                    <a16:rowId xmlns:a16="http://schemas.microsoft.com/office/drawing/2014/main" val="143603023"/>
                  </a:ext>
                </a:extLst>
              </a:tr>
            </a:tbl>
          </a:graphicData>
        </a:graphic>
      </p:graphicFrame>
      <p:sp>
        <p:nvSpPr>
          <p:cNvPr id="9" name="TextBox 8">
            <a:extLst>
              <a:ext uri="{FF2B5EF4-FFF2-40B4-BE49-F238E27FC236}">
                <a16:creationId xmlns:a16="http://schemas.microsoft.com/office/drawing/2014/main" id="{69D00027-5EAE-4CDC-AF53-F00A02D1437E}"/>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54909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70035" y="0"/>
            <a:ext cx="7803931" cy="860961"/>
          </a:xfrm>
        </p:spPr>
        <p:txBody>
          <a:bodyPr wrap="square" anchor="t"/>
          <a:lstStyle/>
          <a:p>
            <a:r>
              <a:rPr lang="en-US" altLang="en-US" dirty="0"/>
              <a:t>The Elasticity of Demand</a:t>
            </a:r>
          </a:p>
        </p:txBody>
      </p:sp>
      <p:sp>
        <p:nvSpPr>
          <p:cNvPr id="20483" name="Content Placeholder 2"/>
          <p:cNvSpPr>
            <a:spLocks noGrp="1"/>
          </p:cNvSpPr>
          <p:nvPr>
            <p:ph idx="1"/>
          </p:nvPr>
        </p:nvSpPr>
        <p:spPr>
          <a:xfrm>
            <a:off x="277813" y="1025525"/>
            <a:ext cx="8588375" cy="4689475"/>
          </a:xfrm>
        </p:spPr>
        <p:txBody>
          <a:bodyPr/>
          <a:lstStyle/>
          <a:p>
            <a:r>
              <a:rPr lang="en-US" altLang="en-US" dirty="0"/>
              <a:t>Total revenue, </a:t>
            </a:r>
            <a:r>
              <a:rPr lang="en-US" altLang="en-US" b="1" dirty="0">
                <a:highlight>
                  <a:srgbClr val="FFFF00"/>
                </a:highlight>
              </a:rPr>
              <a:t>TR</a:t>
            </a:r>
            <a:r>
              <a:rPr lang="en-US" altLang="en-US" dirty="0"/>
              <a:t> </a:t>
            </a:r>
          </a:p>
          <a:p>
            <a:pPr lvl="1"/>
            <a:r>
              <a:rPr lang="en-US" altLang="en-US" dirty="0"/>
              <a:t>Amount paid by buyers and received by sellers of a good</a:t>
            </a:r>
          </a:p>
          <a:p>
            <a:pPr lvl="1"/>
            <a:r>
              <a:rPr lang="en-US" altLang="en-US" dirty="0"/>
              <a:t>Price of the good times the quantity sold (</a:t>
            </a:r>
            <a:r>
              <a:rPr lang="en-US" altLang="en-US" b="1" dirty="0">
                <a:highlight>
                  <a:srgbClr val="FFFF00"/>
                </a:highlight>
              </a:rPr>
              <a:t>P </a:t>
            </a:r>
            <a:r>
              <a:rPr lang="en-US" b="1" dirty="0">
                <a:highlight>
                  <a:srgbClr val="FFFF00"/>
                </a:highlight>
              </a:rPr>
              <a:t>×</a:t>
            </a:r>
            <a:r>
              <a:rPr lang="en-US" altLang="en-US" b="1" dirty="0">
                <a:highlight>
                  <a:srgbClr val="FFFF00"/>
                </a:highlight>
                <a:cs typeface="Arial" charset="0"/>
              </a:rPr>
              <a:t> Q</a:t>
            </a:r>
            <a:r>
              <a:rPr lang="en-US" altLang="en-US" dirty="0">
                <a:cs typeface="Arial" charset="0"/>
              </a:rPr>
              <a:t>)</a:t>
            </a:r>
          </a:p>
          <a:p>
            <a:r>
              <a:rPr lang="en-US" altLang="en-US" dirty="0"/>
              <a:t>For a </a:t>
            </a:r>
            <a:r>
              <a:rPr lang="en-US" altLang="en-US" b="1" dirty="0">
                <a:highlight>
                  <a:srgbClr val="FFFF00"/>
                </a:highlight>
              </a:rPr>
              <a:t>price increase</a:t>
            </a:r>
          </a:p>
          <a:p>
            <a:pPr lvl="1"/>
            <a:r>
              <a:rPr lang="en-US" altLang="en-US" dirty="0">
                <a:cs typeface="Arial" charset="0"/>
              </a:rPr>
              <a:t>If demand is </a:t>
            </a:r>
            <a:r>
              <a:rPr lang="en-US" altLang="en-US" b="1" dirty="0">
                <a:highlight>
                  <a:srgbClr val="FFFF00"/>
                </a:highlight>
                <a:cs typeface="Arial" charset="0"/>
              </a:rPr>
              <a:t>inelastic</a:t>
            </a:r>
            <a:r>
              <a:rPr lang="en-US" altLang="en-US" dirty="0">
                <a:cs typeface="Arial" charset="0"/>
              </a:rPr>
              <a:t>, </a:t>
            </a:r>
            <a:r>
              <a:rPr lang="en-US" altLang="en-US" b="1" dirty="0">
                <a:cs typeface="Arial" charset="0"/>
              </a:rPr>
              <a:t>TR</a:t>
            </a:r>
            <a:r>
              <a:rPr lang="en-US" altLang="en-US" b="1" dirty="0"/>
              <a:t> </a:t>
            </a:r>
            <a:r>
              <a:rPr lang="en-US" altLang="en-US" b="1" dirty="0">
                <a:solidFill>
                  <a:srgbClr val="00B050"/>
                </a:solidFill>
              </a:rPr>
              <a:t>increases</a:t>
            </a:r>
          </a:p>
          <a:p>
            <a:pPr lvl="1"/>
            <a:r>
              <a:rPr lang="en-US" altLang="en-US" dirty="0">
                <a:cs typeface="Arial" charset="0"/>
              </a:rPr>
              <a:t>If demand is </a:t>
            </a:r>
            <a:r>
              <a:rPr lang="en-US" altLang="en-US" b="1" dirty="0">
                <a:highlight>
                  <a:srgbClr val="FFFF00"/>
                </a:highlight>
                <a:cs typeface="Arial" charset="0"/>
              </a:rPr>
              <a:t>elastic</a:t>
            </a:r>
            <a:r>
              <a:rPr lang="en-US" altLang="en-US" dirty="0">
                <a:cs typeface="Arial" charset="0"/>
              </a:rPr>
              <a:t>, </a:t>
            </a:r>
            <a:r>
              <a:rPr lang="en-US" altLang="en-US" b="1" dirty="0">
                <a:cs typeface="Arial" charset="0"/>
              </a:rPr>
              <a:t>TR </a:t>
            </a:r>
            <a:r>
              <a:rPr lang="en-US" altLang="en-US" b="1" dirty="0">
                <a:solidFill>
                  <a:srgbClr val="FF0000"/>
                </a:solidFill>
              </a:rPr>
              <a:t>decreases</a:t>
            </a:r>
          </a:p>
        </p:txBody>
      </p:sp>
      <p:sp>
        <p:nvSpPr>
          <p:cNvPr id="20485"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CB1DCDCC-369B-4117-ABA3-24DAD8E08E3D}" type="slidenum">
              <a:rPr lang="en-US" altLang="en-US" sz="1200" smtClean="0">
                <a:solidFill>
                  <a:srgbClr val="002060"/>
                </a:solidFill>
              </a:rPr>
              <a:pPr algn="ctr" eaLnBrk="1" hangingPunct="1"/>
              <a:t>13</a:t>
            </a:fld>
            <a:endParaRPr lang="en-US" altLang="en-US" sz="1200" dirty="0">
              <a:solidFill>
                <a:srgbClr val="002060"/>
              </a:solidFill>
            </a:endParaRPr>
          </a:p>
        </p:txBody>
      </p:sp>
      <p:sp>
        <p:nvSpPr>
          <p:cNvPr id="5" name="TextBox 4">
            <a:extLst>
              <a:ext uri="{FF2B5EF4-FFF2-40B4-BE49-F238E27FC236}">
                <a16:creationId xmlns:a16="http://schemas.microsoft.com/office/drawing/2014/main" id="{7343C852-1065-4115-9F02-521283428EA2}"/>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15075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a:t>Figure 2 </a:t>
            </a:r>
            <a:r>
              <a:rPr lang="en-US" altLang="en-US" sz="2800" dirty="0"/>
              <a:t>Total Revenue</a:t>
            </a:r>
          </a:p>
        </p:txBody>
      </p:sp>
      <p:sp>
        <p:nvSpPr>
          <p:cNvPr id="21507" name="Slide Number Placeholder 12"/>
          <p:cNvSpPr>
            <a:spLocks noGrp="1"/>
          </p:cNvSpPr>
          <p:nvPr>
            <p:ph type="sldNum" sz="quarter" idx="13"/>
          </p:nvPr>
        </p:nvSpPr>
        <p:spPr>
          <a:xfrm>
            <a:off x="8686800" y="6473825"/>
            <a:ext cx="4524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C1B057EA-69F9-4831-8000-4A7476F270CE}" type="slidenum">
              <a:rPr lang="en-US" altLang="en-US" smtClean="0">
                <a:solidFill>
                  <a:srgbClr val="002060"/>
                </a:solidFill>
              </a:rPr>
              <a:pPr algn="ctr" eaLnBrk="1" hangingPunct="1"/>
              <a:t>14</a:t>
            </a:fld>
            <a:endParaRPr lang="en-US" altLang="en-US" dirty="0">
              <a:solidFill>
                <a:srgbClr val="002060"/>
              </a:solidFill>
            </a:endParaRPr>
          </a:p>
        </p:txBody>
      </p:sp>
      <p:pic>
        <p:nvPicPr>
          <p:cNvPr id="7" name="Picture 6" descr="A line graph for total revenue. The x axis is quantity. The y axis is price.  Between the origin and 4 dollars on the y axis is labeled as P. Between the origin and 100 on the x axis is labeled as Q. The point where they intersect produced a square captioned P times Q equals 400 dollars (revenue). A line with a negative slope labeled demand goes from low quantity, high price to high quantity, low price, touching the top corner of the revenue squa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36" y="1633992"/>
            <a:ext cx="8517166" cy="3657598"/>
          </a:xfrm>
          <a:prstGeom prst="rect">
            <a:avLst/>
          </a:prstGeom>
        </p:spPr>
      </p:pic>
      <p:sp>
        <p:nvSpPr>
          <p:cNvPr id="5" name="TextBox 4">
            <a:extLst>
              <a:ext uri="{FF2B5EF4-FFF2-40B4-BE49-F238E27FC236}">
                <a16:creationId xmlns:a16="http://schemas.microsoft.com/office/drawing/2014/main" id="{77A35DD6-C16E-45BE-89CB-622189AFD1AD}"/>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615561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09550" y="0"/>
            <a:ext cx="8770938" cy="914400"/>
          </a:xfrm>
        </p:spPr>
        <p:txBody>
          <a:bodyPr/>
          <a:lstStyle/>
          <a:p>
            <a:pPr defTabSz="844550"/>
            <a:r>
              <a:rPr lang="en-US" altLang="en-US" dirty="0"/>
              <a:t>Figure 3 </a:t>
            </a:r>
            <a:r>
              <a:rPr lang="en-US" altLang="en-US" sz="2800" dirty="0"/>
              <a:t>How Total Revenue Changes When Price 			Changes (a)</a:t>
            </a:r>
          </a:p>
        </p:txBody>
      </p:sp>
      <p:sp>
        <p:nvSpPr>
          <p:cNvPr id="6" name="TextBox 5"/>
          <p:cNvSpPr txBox="1">
            <a:spLocks noChangeArrowheads="1"/>
          </p:cNvSpPr>
          <p:nvPr/>
        </p:nvSpPr>
        <p:spPr bwMode="auto">
          <a:xfrm>
            <a:off x="2124075" y="990600"/>
            <a:ext cx="40112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eaLnBrk="1" hangingPunct="1">
              <a:buFontTx/>
              <a:buNone/>
            </a:pPr>
            <a:r>
              <a:rPr lang="en-US" altLang="en-US" sz="2000" dirty="0"/>
              <a:t>(a) The Case of Inelastic Demand</a:t>
            </a:r>
          </a:p>
        </p:txBody>
      </p:sp>
      <p:sp>
        <p:nvSpPr>
          <p:cNvPr id="22531" name="Slide Number Placeholder 2"/>
          <p:cNvSpPr>
            <a:spLocks noGrp="1"/>
          </p:cNvSpPr>
          <p:nvPr>
            <p:ph type="sldNum" sz="quarter" idx="13"/>
          </p:nvPr>
        </p:nvSpPr>
        <p:spPr>
          <a:xfrm>
            <a:off x="8686800" y="6473825"/>
            <a:ext cx="4524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2FED2246-D958-43C7-BD15-412EB83603F8}" type="slidenum">
              <a:rPr lang="en-US" altLang="en-US" smtClean="0">
                <a:solidFill>
                  <a:srgbClr val="002060"/>
                </a:solidFill>
              </a:rPr>
              <a:pPr algn="ctr" eaLnBrk="1" hangingPunct="1"/>
              <a:t>15</a:t>
            </a:fld>
            <a:endParaRPr lang="en-US" altLang="en-US" dirty="0">
              <a:solidFill>
                <a:srgbClr val="002060"/>
              </a:solidFill>
            </a:endParaRPr>
          </a:p>
        </p:txBody>
      </p:sp>
      <p:pic>
        <p:nvPicPr>
          <p:cNvPr id="2" name="Picture 1" descr="A line graph captioned The Case of Inelastic Demand. The x axis is labeled quantity and the y axis is labeled price. A section of the graph from zero to 90 on the x axis and zero and 5 dollars on the y axis is labeled A. A section of the graph from zero to 100 on the x axis and zero to 4 on the y axis is labeled B. A curve with a negative slope labeled demand touches the upper corners of squares A and B. There are three steps: 1. When the demand curve is inelastic.... 2. the extra revenue from selling at a higher price.... 3. Is greater than the lost revenue from selling fewer units. 1. points at the demand curve. 2. points at square A between 4 and 5 dollars on the y-axis. 3. points at square B between 90 and 100 on the x-axi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354" y="1600200"/>
            <a:ext cx="7301292" cy="4474866"/>
          </a:xfrm>
          <a:prstGeom prst="rect">
            <a:avLst/>
          </a:prstGeom>
        </p:spPr>
      </p:pic>
      <p:sp>
        <p:nvSpPr>
          <p:cNvPr id="7" name="TextBox 6">
            <a:extLst>
              <a:ext uri="{FF2B5EF4-FFF2-40B4-BE49-F238E27FC236}">
                <a16:creationId xmlns:a16="http://schemas.microsoft.com/office/drawing/2014/main" id="{44958254-72E3-46B7-813F-A2CB9847714C}"/>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8272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09550" y="-13648"/>
            <a:ext cx="8770938" cy="928048"/>
          </a:xfrm>
        </p:spPr>
        <p:txBody>
          <a:bodyPr/>
          <a:lstStyle/>
          <a:p>
            <a:pPr defTabSz="835025"/>
            <a:r>
              <a:rPr lang="en-US" altLang="en-US" dirty="0"/>
              <a:t>Figure 3 </a:t>
            </a:r>
            <a:r>
              <a:rPr lang="en-US" altLang="en-US" sz="2800" dirty="0"/>
              <a:t>How Total Revenue Changes When Price 			Changes (b)</a:t>
            </a:r>
            <a:endParaRPr lang="en-US" altLang="en-US" dirty="0"/>
          </a:p>
        </p:txBody>
      </p:sp>
      <p:sp>
        <p:nvSpPr>
          <p:cNvPr id="40" name="TextBox 39"/>
          <p:cNvSpPr txBox="1">
            <a:spLocks noChangeArrowheads="1"/>
          </p:cNvSpPr>
          <p:nvPr/>
        </p:nvSpPr>
        <p:spPr bwMode="auto">
          <a:xfrm>
            <a:off x="2597150" y="990600"/>
            <a:ext cx="38268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eaLnBrk="1" hangingPunct="1">
              <a:buFontTx/>
              <a:buNone/>
            </a:pPr>
            <a:r>
              <a:rPr lang="en-US" altLang="en-US" sz="2000" dirty="0"/>
              <a:t>(b) The Case of Elastic Demand</a:t>
            </a:r>
          </a:p>
        </p:txBody>
      </p:sp>
      <p:sp>
        <p:nvSpPr>
          <p:cNvPr id="23555" name="Slide Number Placeholder 2"/>
          <p:cNvSpPr>
            <a:spLocks noGrp="1"/>
          </p:cNvSpPr>
          <p:nvPr>
            <p:ph type="sldNum" sz="quarter" idx="13"/>
          </p:nvPr>
        </p:nvSpPr>
        <p:spPr>
          <a:xfrm>
            <a:off x="8763000" y="6473825"/>
            <a:ext cx="3762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A2001602-93EB-4F19-BFCE-287965458A90}" type="slidenum">
              <a:rPr lang="en-US" altLang="en-US" smtClean="0">
                <a:solidFill>
                  <a:srgbClr val="002060"/>
                </a:solidFill>
              </a:rPr>
              <a:pPr algn="ctr" eaLnBrk="1" hangingPunct="1"/>
              <a:t>16</a:t>
            </a:fld>
            <a:endParaRPr lang="en-US" altLang="en-US" dirty="0">
              <a:solidFill>
                <a:srgbClr val="002060"/>
              </a:solidFill>
            </a:endParaRPr>
          </a:p>
        </p:txBody>
      </p:sp>
      <p:pic>
        <p:nvPicPr>
          <p:cNvPr id="3" name="Picture 2" descr="A line graph captioned The Case of Elastic Demand. The x-axis is labeled quantity and the y-axis is labeled price. The point where the origin and 4 dollars on the y-axis and zero and 100 on the x-axis intersect to produce a square is labeled B. The point where the origin and 5 dollars on the y-axis and the 70 on the x-axis intersect to produce a square is labeled A. A curve with a negative slope labeled Demand passes through the axis points for A and B. There are three steps: 1. When the demand curve is elastic. 2. the extra revenue from selling at a higher price. 3. Is less than the lost revenue from selling fewer units. 1. points at the demand curve. 2. points at A between 4 and 5 dollars on the y-axis. 3. points at the B between 70 and 100 on the x-axi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450581"/>
            <a:ext cx="7315200" cy="4613290"/>
          </a:xfrm>
          <a:prstGeom prst="rect">
            <a:avLst/>
          </a:prstGeom>
        </p:spPr>
      </p:pic>
      <p:sp>
        <p:nvSpPr>
          <p:cNvPr id="6" name="TextBox 5">
            <a:extLst>
              <a:ext uri="{FF2B5EF4-FFF2-40B4-BE49-F238E27FC236}">
                <a16:creationId xmlns:a16="http://schemas.microsoft.com/office/drawing/2014/main" id="{8BFC9549-B282-44C0-AECA-27BC48D244B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405614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70035" y="0"/>
            <a:ext cx="7803931" cy="860961"/>
          </a:xfrm>
        </p:spPr>
        <p:txBody>
          <a:bodyPr wrap="square" anchor="t"/>
          <a:lstStyle/>
          <a:p>
            <a:r>
              <a:rPr lang="en-US" altLang="en-US" dirty="0"/>
              <a:t>The Elasticity of Demand</a:t>
            </a:r>
          </a:p>
        </p:txBody>
      </p:sp>
      <p:sp>
        <p:nvSpPr>
          <p:cNvPr id="25603" name="Content Placeholder 2"/>
          <p:cNvSpPr>
            <a:spLocks noGrp="1"/>
          </p:cNvSpPr>
          <p:nvPr>
            <p:ph idx="1"/>
          </p:nvPr>
        </p:nvSpPr>
        <p:spPr>
          <a:xfrm>
            <a:off x="277813" y="1025525"/>
            <a:ext cx="8588375" cy="4308475"/>
          </a:xfrm>
        </p:spPr>
        <p:txBody>
          <a:bodyPr/>
          <a:lstStyle/>
          <a:p>
            <a:r>
              <a:rPr lang="en-US" altLang="en-US" dirty="0"/>
              <a:t>Linear demand curve</a:t>
            </a:r>
          </a:p>
          <a:p>
            <a:pPr lvl="1"/>
            <a:r>
              <a:rPr lang="en-US" altLang="en-US" dirty="0"/>
              <a:t>Constant slope</a:t>
            </a:r>
          </a:p>
          <a:p>
            <a:pPr lvl="1"/>
            <a:r>
              <a:rPr lang="en-US" altLang="en-US" dirty="0"/>
              <a:t>Different price elasticities</a:t>
            </a:r>
          </a:p>
        </p:txBody>
      </p:sp>
      <p:sp>
        <p:nvSpPr>
          <p:cNvPr id="25605"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32944FAC-3E2F-4813-B8D2-957F93F455D5}" type="slidenum">
              <a:rPr lang="en-US" altLang="en-US" sz="1200" smtClean="0">
                <a:solidFill>
                  <a:srgbClr val="002060"/>
                </a:solidFill>
              </a:rPr>
              <a:pPr algn="ctr" eaLnBrk="1" hangingPunct="1"/>
              <a:t>17</a:t>
            </a:fld>
            <a:endParaRPr lang="en-US" altLang="en-US" sz="1200" dirty="0">
              <a:solidFill>
                <a:srgbClr val="002060"/>
              </a:solidFill>
            </a:endParaRPr>
          </a:p>
        </p:txBody>
      </p:sp>
      <p:sp>
        <p:nvSpPr>
          <p:cNvPr id="5" name="TextBox 4">
            <a:extLst>
              <a:ext uri="{FF2B5EF4-FFF2-40B4-BE49-F238E27FC236}">
                <a16:creationId xmlns:a16="http://schemas.microsoft.com/office/drawing/2014/main" id="{F0A9CB7B-871E-4F2B-AD1C-70B4C7482CCA}"/>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854027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Figure 4 </a:t>
            </a:r>
            <a:r>
              <a:rPr lang="en-US" altLang="en-US" sz="2800" dirty="0"/>
              <a:t>Elasticity along a Linear Demand Curve </a:t>
            </a:r>
            <a:endParaRPr lang="en-US" altLang="en-US" dirty="0"/>
          </a:p>
        </p:txBody>
      </p:sp>
      <p:sp>
        <p:nvSpPr>
          <p:cNvPr id="5" name="Text Placeholder 4"/>
          <p:cNvSpPr>
            <a:spLocks noGrp="1"/>
          </p:cNvSpPr>
          <p:nvPr>
            <p:ph type="body" sz="quarter" idx="12"/>
          </p:nvPr>
        </p:nvSpPr>
        <p:spPr>
          <a:xfrm>
            <a:off x="304800" y="5105400"/>
            <a:ext cx="8610600" cy="1143000"/>
          </a:xfrm>
        </p:spPr>
        <p:txBody>
          <a:bodyPr/>
          <a:lstStyle/>
          <a:p>
            <a:r>
              <a:rPr lang="en-US" dirty="0"/>
              <a:t>The slope of a linear demand curve is constant, but its elasticity is not. </a:t>
            </a:r>
          </a:p>
        </p:txBody>
      </p:sp>
      <p:pic>
        <p:nvPicPr>
          <p:cNvPr id="9218" name="Picture 2" descr="A line graph for elasticity along a linear demand curve. The x axis, quantity, ranges from 0 to 14. The y axis, price, ranges from 0 to 7 dollars. A line with a negative slope of 1, labeled demand, intersects 14 on the x axis and 7 dollars on the y axis. There are two boxes. The first box points at the axis points with a y-coordinate of approximately 3.5, 4, 5, 6, and 7. It is captioned: Elasticity is larger than 1. The second box points at the axis points with a y-coordinate of 1, 2, 3, and 3.5. It is captioned: Elasticity is smaller than 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685800"/>
            <a:ext cx="5361172" cy="430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27" name="Slide Number Placeholder 4"/>
          <p:cNvSpPr>
            <a:spLocks noGrp="1"/>
          </p:cNvSpPr>
          <p:nvPr>
            <p:ph type="sldNum" sz="quarter" idx="13"/>
          </p:nvPr>
        </p:nvSpPr>
        <p:spPr>
          <a:xfrm>
            <a:off x="8686800" y="6473825"/>
            <a:ext cx="4524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44C0BB3B-3013-42DD-A45B-1000D0A1A85B}" type="slidenum">
              <a:rPr lang="en-US" altLang="en-US" smtClean="0">
                <a:solidFill>
                  <a:srgbClr val="002060"/>
                </a:solidFill>
              </a:rPr>
              <a:pPr algn="ctr" eaLnBrk="1" hangingPunct="1"/>
              <a:t>18</a:t>
            </a:fld>
            <a:endParaRPr lang="en-US" altLang="en-US" dirty="0">
              <a:solidFill>
                <a:srgbClr val="002060"/>
              </a:solidFill>
            </a:endParaRPr>
          </a:p>
        </p:txBody>
      </p:sp>
      <p:sp>
        <p:nvSpPr>
          <p:cNvPr id="6" name="TextBox 5">
            <a:extLst>
              <a:ext uri="{FF2B5EF4-FFF2-40B4-BE49-F238E27FC236}">
                <a16:creationId xmlns:a16="http://schemas.microsoft.com/office/drawing/2014/main" id="{B8292B77-B57C-4CEC-86D9-05F581EA3FC0}"/>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92569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Figure 4 </a:t>
            </a:r>
            <a:r>
              <a:rPr lang="en-US" altLang="en-US" sz="2800" dirty="0"/>
              <a:t>Elasticity along a Linear Demand Curve</a:t>
            </a:r>
            <a:endParaRPr lang="en-US" altLang="en-US" dirty="0"/>
          </a:p>
        </p:txBody>
      </p:sp>
      <p:graphicFrame>
        <p:nvGraphicFramePr>
          <p:cNvPr id="4" name="Table 3" descr="A table for elasticity along a linear demand curve. There are seven columns and nine rows. The columns are titled: Price, Quantity, Total Revenue (Price x Quantity), Percentage Change in Price, Percentage Change in Quantity, Elasticity, and Description."/>
          <p:cNvGraphicFramePr>
            <a:graphicFrameLocks noGrp="1"/>
          </p:cNvGraphicFramePr>
          <p:nvPr>
            <p:extLst>
              <p:ext uri="{D42A27DB-BD31-4B8C-83A1-F6EECF244321}">
                <p14:modId xmlns:p14="http://schemas.microsoft.com/office/powerpoint/2010/main" val="2032285970"/>
              </p:ext>
            </p:extLst>
          </p:nvPr>
        </p:nvGraphicFramePr>
        <p:xfrm>
          <a:off x="762000" y="990600"/>
          <a:ext cx="7662862" cy="2988564"/>
        </p:xfrm>
        <a:graphic>
          <a:graphicData uri="http://schemas.openxmlformats.org/drawingml/2006/table">
            <a:tbl>
              <a:tblPr firstRow="1" firstCol="1" bandRow="1"/>
              <a:tblGrid>
                <a:gridCol w="590560">
                  <a:extLst>
                    <a:ext uri="{9D8B030D-6E8A-4147-A177-3AD203B41FA5}">
                      <a16:colId xmlns:a16="http://schemas.microsoft.com/office/drawing/2014/main" val="20000"/>
                    </a:ext>
                  </a:extLst>
                </a:gridCol>
                <a:gridCol w="818621">
                  <a:extLst>
                    <a:ext uri="{9D8B030D-6E8A-4147-A177-3AD203B41FA5}">
                      <a16:colId xmlns:a16="http://schemas.microsoft.com/office/drawing/2014/main" val="20001"/>
                    </a:ext>
                  </a:extLst>
                </a:gridCol>
                <a:gridCol w="1558019">
                  <a:extLst>
                    <a:ext uri="{9D8B030D-6E8A-4147-A177-3AD203B41FA5}">
                      <a16:colId xmlns:a16="http://schemas.microsoft.com/office/drawing/2014/main" val="20002"/>
                    </a:ext>
                  </a:extLst>
                </a:gridCol>
                <a:gridCol w="1411579">
                  <a:extLst>
                    <a:ext uri="{9D8B030D-6E8A-4147-A177-3AD203B41FA5}">
                      <a16:colId xmlns:a16="http://schemas.microsoft.com/office/drawing/2014/main" val="20003"/>
                    </a:ext>
                  </a:extLst>
                </a:gridCol>
                <a:gridCol w="1181117">
                  <a:extLst>
                    <a:ext uri="{9D8B030D-6E8A-4147-A177-3AD203B41FA5}">
                      <a16:colId xmlns:a16="http://schemas.microsoft.com/office/drawing/2014/main" val="20004"/>
                    </a:ext>
                  </a:extLst>
                </a:gridCol>
                <a:gridCol w="1080291">
                  <a:extLst>
                    <a:ext uri="{9D8B030D-6E8A-4147-A177-3AD203B41FA5}">
                      <a16:colId xmlns:a16="http://schemas.microsoft.com/office/drawing/2014/main" val="20005"/>
                    </a:ext>
                  </a:extLst>
                </a:gridCol>
                <a:gridCol w="1022675">
                  <a:extLst>
                    <a:ext uri="{9D8B030D-6E8A-4147-A177-3AD203B41FA5}">
                      <a16:colId xmlns:a16="http://schemas.microsoft.com/office/drawing/2014/main" val="20006"/>
                    </a:ext>
                  </a:extLst>
                </a:gridCol>
              </a:tblGrid>
              <a:tr h="812673">
                <a:tc>
                  <a:txBody>
                    <a:bodyPr/>
                    <a:lstStyle/>
                    <a:p>
                      <a:pPr marL="0" marR="0" algn="ctr">
                        <a:lnSpc>
                          <a:spcPct val="115000"/>
                        </a:lnSpc>
                        <a:spcBef>
                          <a:spcPts val="0"/>
                        </a:spcBef>
                        <a:spcAft>
                          <a:spcPts val="0"/>
                        </a:spcAft>
                      </a:pPr>
                      <a:r>
                        <a:rPr lang="en-US" sz="1400" b="1" dirty="0">
                          <a:effectLst/>
                          <a:latin typeface="Calibri"/>
                          <a:ea typeface="Calibri"/>
                          <a:cs typeface="Times New Roman"/>
                        </a:rPr>
                        <a:t>Price</a:t>
                      </a:r>
                      <a:endParaRPr lang="en-US" sz="1400" dirty="0">
                        <a:effectLst/>
                        <a:latin typeface="Calibri"/>
                        <a:ea typeface="Calibri"/>
                        <a:cs typeface="Times New Roman"/>
                      </a:endParaRPr>
                    </a:p>
                  </a:txBody>
                  <a:tcPr marL="41251" marR="41251"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a:effectLst/>
                          <a:latin typeface="Calibri"/>
                          <a:ea typeface="Calibri"/>
                          <a:cs typeface="Times New Roman"/>
                        </a:rPr>
                        <a:t>Quantity</a:t>
                      </a:r>
                      <a:endParaRPr lang="en-US" sz="1400">
                        <a:effectLst/>
                        <a:latin typeface="Calibri"/>
                        <a:ea typeface="Calibri"/>
                        <a:cs typeface="Times New Roman"/>
                      </a:endParaRPr>
                    </a:p>
                  </a:txBody>
                  <a:tcPr marL="41251" marR="41251"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a:effectLst/>
                          <a:latin typeface="Calibri"/>
                          <a:ea typeface="Calibri"/>
                          <a:cs typeface="Times New Roman"/>
                        </a:rPr>
                        <a:t>Total Revenue (Price x Quantity)</a:t>
                      </a:r>
                      <a:endParaRPr lang="en-US" sz="1400">
                        <a:effectLst/>
                        <a:latin typeface="Calibri"/>
                        <a:ea typeface="Calibri"/>
                        <a:cs typeface="Times New Roman"/>
                      </a:endParaRPr>
                    </a:p>
                  </a:txBody>
                  <a:tcPr marL="41251" marR="41251"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dirty="0">
                          <a:effectLst/>
                          <a:latin typeface="Calibri"/>
                          <a:ea typeface="Calibri"/>
                          <a:cs typeface="Times New Roman"/>
                        </a:rPr>
                        <a:t>Percentage Change in Price</a:t>
                      </a:r>
                      <a:endParaRPr lang="en-US" sz="1400" dirty="0">
                        <a:effectLst/>
                        <a:latin typeface="Calibri"/>
                        <a:ea typeface="Calibri"/>
                        <a:cs typeface="Times New Roman"/>
                      </a:endParaRPr>
                    </a:p>
                  </a:txBody>
                  <a:tcPr marL="41251" marR="41251"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dirty="0">
                          <a:effectLst/>
                          <a:latin typeface="Calibri"/>
                          <a:ea typeface="Calibri"/>
                          <a:cs typeface="Times New Roman"/>
                        </a:rPr>
                        <a:t>Percentage Change in Quantity</a:t>
                      </a:r>
                      <a:endParaRPr lang="en-US" sz="1400" dirty="0">
                        <a:effectLst/>
                        <a:latin typeface="Calibri"/>
                        <a:ea typeface="Calibri"/>
                        <a:cs typeface="Times New Roman"/>
                      </a:endParaRPr>
                    </a:p>
                  </a:txBody>
                  <a:tcPr marL="41251" marR="41251"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a:effectLst/>
                          <a:latin typeface="Calibri"/>
                          <a:ea typeface="Calibri"/>
                          <a:cs typeface="Times New Roman"/>
                        </a:rPr>
                        <a:t>Elasticity</a:t>
                      </a:r>
                      <a:endParaRPr lang="en-US" sz="1400">
                        <a:effectLst/>
                        <a:latin typeface="Calibri"/>
                        <a:ea typeface="Calibri"/>
                        <a:cs typeface="Times New Roman"/>
                      </a:endParaRPr>
                    </a:p>
                  </a:txBody>
                  <a:tcPr marL="41251" marR="41251"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a:effectLst/>
                          <a:latin typeface="Calibri"/>
                          <a:ea typeface="Calibri"/>
                          <a:cs typeface="Times New Roman"/>
                        </a:rPr>
                        <a:t>Description</a:t>
                      </a:r>
                      <a:endParaRPr lang="en-US" sz="1400">
                        <a:effectLst/>
                        <a:latin typeface="Calibri"/>
                        <a:ea typeface="Calibri"/>
                        <a:cs typeface="Times New Roman"/>
                      </a:endParaRPr>
                    </a:p>
                  </a:txBody>
                  <a:tcPr marL="41251" marR="41251"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0891">
                <a:tc>
                  <a:txBody>
                    <a:bodyPr/>
                    <a:lstStyle/>
                    <a:p>
                      <a:pPr marL="0" marR="0" algn="ctr">
                        <a:lnSpc>
                          <a:spcPct val="115000"/>
                        </a:lnSpc>
                        <a:spcBef>
                          <a:spcPts val="0"/>
                        </a:spcBef>
                        <a:spcAft>
                          <a:spcPts val="0"/>
                        </a:spcAft>
                      </a:pPr>
                      <a:r>
                        <a:rPr lang="en-US" sz="1400">
                          <a:effectLst/>
                          <a:latin typeface="Calibri"/>
                          <a:ea typeface="Calibri"/>
                          <a:cs typeface="Times New Roman"/>
                        </a:rPr>
                        <a:t>$7</a:t>
                      </a:r>
                    </a:p>
                  </a:txBody>
                  <a:tcPr marL="41251" marR="4125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0</a:t>
                      </a:r>
                    </a:p>
                  </a:txBody>
                  <a:tcPr marL="41251" marR="4125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$0</a:t>
                      </a:r>
                    </a:p>
                  </a:txBody>
                  <a:tcPr marL="41251" marR="4125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15</a:t>
                      </a:r>
                    </a:p>
                  </a:txBody>
                  <a:tcPr marL="41251" marR="4125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200</a:t>
                      </a:r>
                    </a:p>
                  </a:txBody>
                  <a:tcPr marL="41251" marR="4125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13.0</a:t>
                      </a:r>
                    </a:p>
                  </a:txBody>
                  <a:tcPr marL="41251" marR="41251"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15000"/>
                        </a:lnSpc>
                        <a:spcBef>
                          <a:spcPts val="0"/>
                        </a:spcBef>
                        <a:spcAft>
                          <a:spcPts val="0"/>
                        </a:spcAft>
                      </a:pPr>
                      <a:r>
                        <a:rPr lang="en-US" sz="1400">
                          <a:effectLst/>
                          <a:latin typeface="Calibri"/>
                          <a:ea typeface="Calibri"/>
                          <a:cs typeface="Times New Roman"/>
                        </a:rPr>
                        <a:t>Elastic</a:t>
                      </a:r>
                    </a:p>
                  </a:txBody>
                  <a:tcPr marL="41251" marR="41251"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70891">
                <a:tc>
                  <a:txBody>
                    <a:bodyPr/>
                    <a:lstStyle/>
                    <a:p>
                      <a:pPr marL="0" marR="0" algn="ctr">
                        <a:lnSpc>
                          <a:spcPct val="115000"/>
                        </a:lnSpc>
                        <a:spcBef>
                          <a:spcPts val="0"/>
                        </a:spcBef>
                        <a:spcAft>
                          <a:spcPts val="0"/>
                        </a:spcAft>
                      </a:pPr>
                      <a:r>
                        <a:rPr lang="en-US" sz="1400">
                          <a:effectLst/>
                          <a:latin typeface="Calibri"/>
                          <a:ea typeface="Calibri"/>
                          <a:cs typeface="Times New Roman"/>
                        </a:rPr>
                        <a:t>6</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2</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12</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18</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67</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3.7</a:t>
                      </a:r>
                    </a:p>
                  </a:txBody>
                  <a:tcPr marL="41251" marR="41251" marT="0" marB="0">
                    <a:lnL>
                      <a:noFill/>
                    </a:lnL>
                    <a:lnR>
                      <a:noFill/>
                    </a:lnR>
                    <a:lnT>
                      <a:noFill/>
                    </a:lnT>
                    <a:lnB>
                      <a:noFill/>
                    </a:lnB>
                  </a:tcPr>
                </a:tc>
                <a:tc>
                  <a:txBody>
                    <a:bodyPr/>
                    <a:lstStyle/>
                    <a:p>
                      <a:pPr marL="0" marR="0">
                        <a:lnSpc>
                          <a:spcPct val="115000"/>
                        </a:lnSpc>
                        <a:spcBef>
                          <a:spcPts val="0"/>
                        </a:spcBef>
                        <a:spcAft>
                          <a:spcPts val="0"/>
                        </a:spcAft>
                      </a:pPr>
                      <a:r>
                        <a:rPr lang="en-US" sz="1400">
                          <a:effectLst/>
                          <a:latin typeface="Calibri"/>
                          <a:ea typeface="Calibri"/>
                          <a:cs typeface="Times New Roman"/>
                        </a:rPr>
                        <a:t>Elastic</a:t>
                      </a:r>
                    </a:p>
                  </a:txBody>
                  <a:tcPr marL="41251" marR="41251" marT="0" marB="0">
                    <a:lnL>
                      <a:noFill/>
                    </a:lnL>
                    <a:lnR>
                      <a:noFill/>
                    </a:lnR>
                    <a:lnT>
                      <a:noFill/>
                    </a:lnT>
                    <a:lnB>
                      <a:noFill/>
                    </a:lnB>
                  </a:tcPr>
                </a:tc>
                <a:extLst>
                  <a:ext uri="{0D108BD9-81ED-4DB2-BD59-A6C34878D82A}">
                    <a16:rowId xmlns:a16="http://schemas.microsoft.com/office/drawing/2014/main" val="10002"/>
                  </a:ext>
                </a:extLst>
              </a:tr>
              <a:tr h="270891">
                <a:tc>
                  <a:txBody>
                    <a:bodyPr/>
                    <a:lstStyle/>
                    <a:p>
                      <a:pPr marL="0" marR="0" algn="ctr">
                        <a:lnSpc>
                          <a:spcPct val="115000"/>
                        </a:lnSpc>
                        <a:spcBef>
                          <a:spcPts val="0"/>
                        </a:spcBef>
                        <a:spcAft>
                          <a:spcPts val="0"/>
                        </a:spcAft>
                      </a:pPr>
                      <a:r>
                        <a:rPr lang="en-US" sz="1400">
                          <a:effectLst/>
                          <a:latin typeface="Calibri"/>
                          <a:ea typeface="Calibri"/>
                          <a:cs typeface="Times New Roman"/>
                        </a:rPr>
                        <a:t>5</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4</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20</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22</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40</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1.8</a:t>
                      </a:r>
                    </a:p>
                  </a:txBody>
                  <a:tcPr marL="41251" marR="41251" marT="0" marB="0">
                    <a:lnL>
                      <a:noFill/>
                    </a:lnL>
                    <a:lnR>
                      <a:noFill/>
                    </a:lnR>
                    <a:lnT>
                      <a:noFill/>
                    </a:lnT>
                    <a:lnB>
                      <a:noFill/>
                    </a:lnB>
                  </a:tcPr>
                </a:tc>
                <a:tc>
                  <a:txBody>
                    <a:bodyPr/>
                    <a:lstStyle/>
                    <a:p>
                      <a:pPr marL="0" marR="0">
                        <a:lnSpc>
                          <a:spcPct val="115000"/>
                        </a:lnSpc>
                        <a:spcBef>
                          <a:spcPts val="0"/>
                        </a:spcBef>
                        <a:spcAft>
                          <a:spcPts val="0"/>
                        </a:spcAft>
                      </a:pPr>
                      <a:r>
                        <a:rPr lang="en-US" sz="1400">
                          <a:effectLst/>
                          <a:latin typeface="Calibri"/>
                          <a:ea typeface="Calibri"/>
                          <a:cs typeface="Times New Roman"/>
                        </a:rPr>
                        <a:t>Elastic</a:t>
                      </a:r>
                    </a:p>
                  </a:txBody>
                  <a:tcPr marL="41251" marR="41251" marT="0" marB="0">
                    <a:lnL>
                      <a:noFill/>
                    </a:lnL>
                    <a:lnR>
                      <a:noFill/>
                    </a:lnR>
                    <a:lnT>
                      <a:noFill/>
                    </a:lnT>
                    <a:lnB>
                      <a:noFill/>
                    </a:lnB>
                  </a:tcPr>
                </a:tc>
                <a:extLst>
                  <a:ext uri="{0D108BD9-81ED-4DB2-BD59-A6C34878D82A}">
                    <a16:rowId xmlns:a16="http://schemas.microsoft.com/office/drawing/2014/main" val="10003"/>
                  </a:ext>
                </a:extLst>
              </a:tr>
              <a:tr h="279654">
                <a:tc>
                  <a:txBody>
                    <a:bodyPr/>
                    <a:lstStyle/>
                    <a:p>
                      <a:pPr marL="0" marR="0" algn="ctr">
                        <a:lnSpc>
                          <a:spcPct val="115000"/>
                        </a:lnSpc>
                        <a:spcBef>
                          <a:spcPts val="0"/>
                        </a:spcBef>
                        <a:spcAft>
                          <a:spcPts val="0"/>
                        </a:spcAft>
                      </a:pPr>
                      <a:r>
                        <a:rPr lang="en-US" sz="1400">
                          <a:effectLst/>
                          <a:latin typeface="Calibri"/>
                          <a:ea typeface="Calibri"/>
                          <a:cs typeface="Times New Roman"/>
                        </a:rPr>
                        <a:t>4</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6</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24</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29</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29</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1.0</a:t>
                      </a:r>
                    </a:p>
                  </a:txBody>
                  <a:tcPr marL="41251" marR="41251" marT="0" marB="0">
                    <a:lnL>
                      <a:noFill/>
                    </a:lnL>
                    <a:lnR>
                      <a:noFill/>
                    </a:lnR>
                    <a:lnT>
                      <a:noFill/>
                    </a:lnT>
                    <a:lnB>
                      <a:noFill/>
                    </a:lnB>
                  </a:tcPr>
                </a:tc>
                <a:tc>
                  <a:txBody>
                    <a:bodyPr/>
                    <a:lstStyle/>
                    <a:p>
                      <a:pPr marL="0" marR="0">
                        <a:lnSpc>
                          <a:spcPct val="115000"/>
                        </a:lnSpc>
                        <a:spcBef>
                          <a:spcPts val="0"/>
                        </a:spcBef>
                        <a:spcAft>
                          <a:spcPts val="0"/>
                        </a:spcAft>
                      </a:pPr>
                      <a:r>
                        <a:rPr lang="en-US" sz="1400">
                          <a:effectLst/>
                          <a:latin typeface="Calibri"/>
                          <a:ea typeface="Calibri"/>
                          <a:cs typeface="Times New Roman"/>
                        </a:rPr>
                        <a:t>Unit elastic</a:t>
                      </a:r>
                    </a:p>
                  </a:txBody>
                  <a:tcPr marL="41251" marR="41251" marT="0" marB="0">
                    <a:lnL>
                      <a:noFill/>
                    </a:lnL>
                    <a:lnR>
                      <a:noFill/>
                    </a:lnR>
                    <a:lnT>
                      <a:noFill/>
                    </a:lnT>
                    <a:lnB>
                      <a:noFill/>
                    </a:lnB>
                  </a:tcPr>
                </a:tc>
                <a:extLst>
                  <a:ext uri="{0D108BD9-81ED-4DB2-BD59-A6C34878D82A}">
                    <a16:rowId xmlns:a16="http://schemas.microsoft.com/office/drawing/2014/main" val="10004"/>
                  </a:ext>
                </a:extLst>
              </a:tr>
              <a:tr h="270891">
                <a:tc>
                  <a:txBody>
                    <a:bodyPr/>
                    <a:lstStyle/>
                    <a:p>
                      <a:pPr marL="0" marR="0" algn="ctr">
                        <a:lnSpc>
                          <a:spcPct val="115000"/>
                        </a:lnSpc>
                        <a:spcBef>
                          <a:spcPts val="0"/>
                        </a:spcBef>
                        <a:spcAft>
                          <a:spcPts val="0"/>
                        </a:spcAft>
                      </a:pPr>
                      <a:r>
                        <a:rPr lang="en-US" sz="1400">
                          <a:effectLst/>
                          <a:latin typeface="Calibri"/>
                          <a:ea typeface="Calibri"/>
                          <a:cs typeface="Times New Roman"/>
                        </a:rPr>
                        <a:t>3</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8</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24</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40</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22</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0.6</a:t>
                      </a:r>
                    </a:p>
                  </a:txBody>
                  <a:tcPr marL="41251" marR="41251" marT="0" marB="0">
                    <a:lnL>
                      <a:noFill/>
                    </a:lnL>
                    <a:lnR>
                      <a:noFill/>
                    </a:lnR>
                    <a:lnT>
                      <a:noFill/>
                    </a:lnT>
                    <a:lnB>
                      <a:noFill/>
                    </a:lnB>
                  </a:tcPr>
                </a:tc>
                <a:tc>
                  <a:txBody>
                    <a:bodyPr/>
                    <a:lstStyle/>
                    <a:p>
                      <a:pPr marL="0" marR="0">
                        <a:lnSpc>
                          <a:spcPct val="115000"/>
                        </a:lnSpc>
                        <a:spcBef>
                          <a:spcPts val="0"/>
                        </a:spcBef>
                        <a:spcAft>
                          <a:spcPts val="0"/>
                        </a:spcAft>
                      </a:pPr>
                      <a:r>
                        <a:rPr lang="en-US" sz="1400">
                          <a:effectLst/>
                          <a:latin typeface="Calibri"/>
                          <a:ea typeface="Calibri"/>
                          <a:cs typeface="Times New Roman"/>
                        </a:rPr>
                        <a:t>Inelastic</a:t>
                      </a:r>
                    </a:p>
                  </a:txBody>
                  <a:tcPr marL="41251" marR="41251" marT="0" marB="0">
                    <a:lnL>
                      <a:noFill/>
                    </a:lnL>
                    <a:lnR>
                      <a:noFill/>
                    </a:lnR>
                    <a:lnT>
                      <a:noFill/>
                    </a:lnT>
                    <a:lnB>
                      <a:noFill/>
                    </a:lnB>
                  </a:tcPr>
                </a:tc>
                <a:extLst>
                  <a:ext uri="{0D108BD9-81ED-4DB2-BD59-A6C34878D82A}">
                    <a16:rowId xmlns:a16="http://schemas.microsoft.com/office/drawing/2014/main" val="10005"/>
                  </a:ext>
                </a:extLst>
              </a:tr>
              <a:tr h="270891">
                <a:tc>
                  <a:txBody>
                    <a:bodyPr/>
                    <a:lstStyle/>
                    <a:p>
                      <a:pPr marL="0" marR="0" algn="ctr">
                        <a:lnSpc>
                          <a:spcPct val="115000"/>
                        </a:lnSpc>
                        <a:spcBef>
                          <a:spcPts val="0"/>
                        </a:spcBef>
                        <a:spcAft>
                          <a:spcPts val="0"/>
                        </a:spcAft>
                      </a:pPr>
                      <a:r>
                        <a:rPr lang="en-US" sz="1400">
                          <a:effectLst/>
                          <a:latin typeface="Calibri"/>
                          <a:ea typeface="Calibri"/>
                          <a:cs typeface="Times New Roman"/>
                        </a:rPr>
                        <a:t>2</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10</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20</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67</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18</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effectLst/>
                          <a:latin typeface="Calibri"/>
                          <a:ea typeface="Calibri"/>
                          <a:cs typeface="Times New Roman"/>
                        </a:rPr>
                        <a:t>0.3</a:t>
                      </a:r>
                    </a:p>
                  </a:txBody>
                  <a:tcPr marL="41251" marR="41251" marT="0" marB="0">
                    <a:lnL>
                      <a:noFill/>
                    </a:lnL>
                    <a:lnR>
                      <a:noFill/>
                    </a:lnR>
                    <a:lnT>
                      <a:noFill/>
                    </a:lnT>
                    <a:lnB>
                      <a:noFill/>
                    </a:lnB>
                  </a:tcPr>
                </a:tc>
                <a:tc>
                  <a:txBody>
                    <a:bodyPr/>
                    <a:lstStyle/>
                    <a:p>
                      <a:pPr marL="0" marR="0">
                        <a:lnSpc>
                          <a:spcPct val="115000"/>
                        </a:lnSpc>
                        <a:spcBef>
                          <a:spcPts val="0"/>
                        </a:spcBef>
                        <a:spcAft>
                          <a:spcPts val="0"/>
                        </a:spcAft>
                      </a:pPr>
                      <a:r>
                        <a:rPr lang="en-US" sz="1400">
                          <a:effectLst/>
                          <a:latin typeface="Calibri"/>
                          <a:ea typeface="Calibri"/>
                          <a:cs typeface="Times New Roman"/>
                        </a:rPr>
                        <a:t>Inelastic</a:t>
                      </a:r>
                    </a:p>
                  </a:txBody>
                  <a:tcPr marL="41251" marR="41251" marT="0" marB="0">
                    <a:lnL>
                      <a:noFill/>
                    </a:lnL>
                    <a:lnR>
                      <a:noFill/>
                    </a:lnR>
                    <a:lnT>
                      <a:noFill/>
                    </a:lnT>
                    <a:lnB>
                      <a:noFill/>
                    </a:lnB>
                  </a:tcPr>
                </a:tc>
                <a:extLst>
                  <a:ext uri="{0D108BD9-81ED-4DB2-BD59-A6C34878D82A}">
                    <a16:rowId xmlns:a16="http://schemas.microsoft.com/office/drawing/2014/main" val="10006"/>
                  </a:ext>
                </a:extLst>
              </a:tr>
              <a:tr h="270891">
                <a:tc>
                  <a:txBody>
                    <a:bodyPr/>
                    <a:lstStyle/>
                    <a:p>
                      <a:pPr marL="0" marR="0" algn="ctr">
                        <a:lnSpc>
                          <a:spcPct val="115000"/>
                        </a:lnSpc>
                        <a:spcBef>
                          <a:spcPts val="0"/>
                        </a:spcBef>
                        <a:spcAft>
                          <a:spcPts val="0"/>
                        </a:spcAft>
                      </a:pPr>
                      <a:r>
                        <a:rPr lang="en-US" sz="1400">
                          <a:effectLst/>
                          <a:latin typeface="Calibri"/>
                          <a:ea typeface="Calibri"/>
                          <a:cs typeface="Times New Roman"/>
                        </a:rPr>
                        <a:t>1</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12</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12</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200</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15</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0.1</a:t>
                      </a:r>
                    </a:p>
                  </a:txBody>
                  <a:tcPr marL="41251" marR="41251" marT="0" marB="0">
                    <a:lnL>
                      <a:noFill/>
                    </a:lnL>
                    <a:lnR>
                      <a:noFill/>
                    </a:lnR>
                    <a:lnT>
                      <a:noFill/>
                    </a:lnT>
                    <a:lnB>
                      <a:noFill/>
                    </a:lnB>
                  </a:tcPr>
                </a:tc>
                <a:tc>
                  <a:txBody>
                    <a:bodyPr/>
                    <a:lstStyle/>
                    <a:p>
                      <a:pPr marL="0" marR="0">
                        <a:lnSpc>
                          <a:spcPct val="115000"/>
                        </a:lnSpc>
                        <a:spcBef>
                          <a:spcPts val="0"/>
                        </a:spcBef>
                        <a:spcAft>
                          <a:spcPts val="0"/>
                        </a:spcAft>
                      </a:pPr>
                      <a:r>
                        <a:rPr lang="en-US" sz="1400">
                          <a:effectLst/>
                          <a:latin typeface="Calibri"/>
                          <a:ea typeface="Calibri"/>
                          <a:cs typeface="Times New Roman"/>
                        </a:rPr>
                        <a:t>Inelastic</a:t>
                      </a:r>
                    </a:p>
                  </a:txBody>
                  <a:tcPr marL="41251" marR="41251" marT="0" marB="0">
                    <a:lnL>
                      <a:noFill/>
                    </a:lnL>
                    <a:lnR>
                      <a:noFill/>
                    </a:lnR>
                    <a:lnT>
                      <a:noFill/>
                    </a:lnT>
                    <a:lnB>
                      <a:noFill/>
                    </a:lnB>
                  </a:tcPr>
                </a:tc>
                <a:extLst>
                  <a:ext uri="{0D108BD9-81ED-4DB2-BD59-A6C34878D82A}">
                    <a16:rowId xmlns:a16="http://schemas.microsoft.com/office/drawing/2014/main" val="10007"/>
                  </a:ext>
                </a:extLst>
              </a:tr>
              <a:tr h="270891">
                <a:tc>
                  <a:txBody>
                    <a:bodyPr/>
                    <a:lstStyle/>
                    <a:p>
                      <a:pPr marL="0" marR="0" algn="ctr">
                        <a:lnSpc>
                          <a:spcPct val="115000"/>
                        </a:lnSpc>
                        <a:spcBef>
                          <a:spcPts val="0"/>
                        </a:spcBef>
                        <a:spcAft>
                          <a:spcPts val="0"/>
                        </a:spcAft>
                      </a:pPr>
                      <a:r>
                        <a:rPr lang="en-US" sz="1400">
                          <a:effectLst/>
                          <a:latin typeface="Calibri"/>
                          <a:ea typeface="Calibri"/>
                          <a:cs typeface="Times New Roman"/>
                        </a:rPr>
                        <a:t>0</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14</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0</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 </a:t>
                      </a:r>
                    </a:p>
                  </a:txBody>
                  <a:tcPr marL="41251" marR="41251" marT="0" marB="0">
                    <a:lnL>
                      <a:noFill/>
                    </a:lnL>
                    <a:lnR>
                      <a:noFill/>
                    </a:lnR>
                    <a:lnT>
                      <a:noFill/>
                    </a:lnT>
                    <a:lnB>
                      <a:noFill/>
                    </a:lnB>
                  </a:tcPr>
                </a:tc>
                <a:tc>
                  <a:txBody>
                    <a:bodyPr/>
                    <a:lstStyle/>
                    <a:p>
                      <a:pPr marL="0" marR="0" algn="r">
                        <a:lnSpc>
                          <a:spcPct val="115000"/>
                        </a:lnSpc>
                        <a:spcBef>
                          <a:spcPts val="0"/>
                        </a:spcBef>
                        <a:spcAft>
                          <a:spcPts val="0"/>
                        </a:spcAft>
                      </a:pPr>
                      <a:r>
                        <a:rPr lang="en-US" sz="1400">
                          <a:effectLst/>
                          <a:latin typeface="Calibri"/>
                          <a:ea typeface="Calibri"/>
                          <a:cs typeface="Times New Roman"/>
                        </a:rPr>
                        <a:t> </a:t>
                      </a:r>
                    </a:p>
                  </a:txBody>
                  <a:tcPr marL="41251" marR="41251" marT="0" marB="0">
                    <a:lnL>
                      <a:noFill/>
                    </a:lnL>
                    <a:lnR>
                      <a:noFill/>
                    </a:lnR>
                    <a:lnT>
                      <a:noFill/>
                    </a:lnT>
                    <a:lnB>
                      <a:noFill/>
                    </a:lnB>
                  </a:tcPr>
                </a:tc>
                <a:tc>
                  <a:txBody>
                    <a:bodyPr/>
                    <a:lstStyle/>
                    <a:p>
                      <a:pPr marL="0" marR="0" algn="ctr">
                        <a:lnSpc>
                          <a:spcPct val="115000"/>
                        </a:lnSpc>
                        <a:spcBef>
                          <a:spcPts val="0"/>
                        </a:spcBef>
                        <a:spcAft>
                          <a:spcPts val="0"/>
                        </a:spcAft>
                      </a:pPr>
                      <a:r>
                        <a:rPr lang="en-US" sz="1400">
                          <a:effectLst/>
                          <a:latin typeface="Calibri"/>
                          <a:ea typeface="Calibri"/>
                          <a:cs typeface="Times New Roman"/>
                        </a:rPr>
                        <a:t> </a:t>
                      </a:r>
                    </a:p>
                  </a:txBody>
                  <a:tcPr marL="41251" marR="41251" marT="0" marB="0">
                    <a:lnL>
                      <a:noFill/>
                    </a:lnL>
                    <a:lnR>
                      <a:noFill/>
                    </a:lnR>
                    <a:lnT>
                      <a:noFill/>
                    </a:lnT>
                    <a:lnB>
                      <a:noFill/>
                    </a:lnB>
                  </a:tcPr>
                </a:tc>
                <a:tc>
                  <a:txBody>
                    <a:bodyPr/>
                    <a:lstStyle/>
                    <a:p>
                      <a:pPr marL="0" marR="0" algn="r">
                        <a:lnSpc>
                          <a:spcPct val="115000"/>
                        </a:lnSpc>
                        <a:spcBef>
                          <a:spcPts val="0"/>
                        </a:spcBef>
                        <a:spcAft>
                          <a:spcPts val="0"/>
                        </a:spcAft>
                      </a:pPr>
                      <a:r>
                        <a:rPr lang="en-US" sz="1400" dirty="0">
                          <a:effectLst/>
                          <a:latin typeface="Calibri"/>
                          <a:ea typeface="Calibri"/>
                          <a:cs typeface="Times New Roman"/>
                        </a:rPr>
                        <a:t> </a:t>
                      </a:r>
                    </a:p>
                  </a:txBody>
                  <a:tcPr marL="41251" marR="41251" marT="0" marB="0">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27651" name="Slide Number Placeholder 1"/>
          <p:cNvSpPr>
            <a:spLocks noGrp="1"/>
          </p:cNvSpPr>
          <p:nvPr>
            <p:ph type="sldNum" sz="quarter" idx="13"/>
          </p:nvPr>
        </p:nvSpPr>
        <p:spPr>
          <a:xfrm>
            <a:off x="8763000" y="6473825"/>
            <a:ext cx="3762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F7A08F3B-C752-4DF9-9D2C-A7D7BFFEE7B8}" type="slidenum">
              <a:rPr lang="en-US" altLang="en-US" smtClean="0">
                <a:solidFill>
                  <a:srgbClr val="002060"/>
                </a:solidFill>
              </a:rPr>
              <a:pPr algn="ctr" eaLnBrk="1" hangingPunct="1"/>
              <a:t>19</a:t>
            </a:fld>
            <a:endParaRPr lang="en-US" altLang="en-US" dirty="0">
              <a:solidFill>
                <a:srgbClr val="002060"/>
              </a:solidFill>
            </a:endParaRPr>
          </a:p>
        </p:txBody>
      </p:sp>
      <p:sp>
        <p:nvSpPr>
          <p:cNvPr id="5" name="TextBox 4">
            <a:extLst>
              <a:ext uri="{FF2B5EF4-FFF2-40B4-BE49-F238E27FC236}">
                <a16:creationId xmlns:a16="http://schemas.microsoft.com/office/drawing/2014/main" id="{6B3A9818-34EF-42F5-B846-D672DA8B47FB}"/>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348440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70035" y="0"/>
            <a:ext cx="7803931" cy="860961"/>
          </a:xfrm>
        </p:spPr>
        <p:txBody>
          <a:bodyPr wrap="square" anchor="t"/>
          <a:lstStyle/>
          <a:p>
            <a:r>
              <a:rPr lang="en-US" altLang="en-US" dirty="0"/>
              <a:t>The Elasticity of Demand</a:t>
            </a:r>
          </a:p>
        </p:txBody>
      </p:sp>
      <p:sp>
        <p:nvSpPr>
          <p:cNvPr id="10243" name="Content Placeholder 2"/>
          <p:cNvSpPr>
            <a:spLocks noGrp="1"/>
          </p:cNvSpPr>
          <p:nvPr>
            <p:ph idx="1"/>
          </p:nvPr>
        </p:nvSpPr>
        <p:spPr>
          <a:xfrm>
            <a:off x="277813" y="1025525"/>
            <a:ext cx="8588375" cy="4613275"/>
          </a:xfrm>
        </p:spPr>
        <p:txBody>
          <a:bodyPr/>
          <a:lstStyle/>
          <a:p>
            <a:r>
              <a:rPr lang="en-US" altLang="en-US" dirty="0"/>
              <a:t>Elasticity</a:t>
            </a:r>
          </a:p>
          <a:p>
            <a:pPr lvl="1"/>
            <a:r>
              <a:rPr lang="en-US" altLang="en-US" dirty="0"/>
              <a:t>Measure of the </a:t>
            </a:r>
            <a:r>
              <a:rPr lang="en-US" altLang="en-US" dirty="0">
                <a:highlight>
                  <a:srgbClr val="FFFF00"/>
                </a:highlight>
              </a:rPr>
              <a:t>responsiveness of quantity </a:t>
            </a:r>
            <a:r>
              <a:rPr lang="en-US" altLang="en-US" dirty="0"/>
              <a:t>demanded or quantity supplied</a:t>
            </a:r>
          </a:p>
          <a:p>
            <a:pPr lvl="2"/>
            <a:r>
              <a:rPr lang="en-US" altLang="en-US" dirty="0">
                <a:highlight>
                  <a:srgbClr val="FFFF00"/>
                </a:highlight>
              </a:rPr>
              <a:t>To a change in one of its determinants</a:t>
            </a:r>
          </a:p>
          <a:p>
            <a:r>
              <a:rPr lang="en-US" altLang="en-US" dirty="0"/>
              <a:t>Price elasticity of demand</a:t>
            </a:r>
          </a:p>
          <a:p>
            <a:pPr lvl="1"/>
            <a:r>
              <a:rPr lang="en-US" altLang="en-US" dirty="0"/>
              <a:t>How much the </a:t>
            </a:r>
            <a:r>
              <a:rPr lang="en-US" altLang="en-US" b="1" dirty="0">
                <a:solidFill>
                  <a:srgbClr val="00B050"/>
                </a:solidFill>
              </a:rPr>
              <a:t>quantity</a:t>
            </a:r>
            <a:r>
              <a:rPr lang="en-US" altLang="en-US" dirty="0"/>
              <a:t> demanded of a good </a:t>
            </a:r>
            <a:r>
              <a:rPr lang="en-US" altLang="en-US" b="1" dirty="0">
                <a:solidFill>
                  <a:srgbClr val="00B050"/>
                </a:solidFill>
              </a:rPr>
              <a:t>responds</a:t>
            </a:r>
            <a:r>
              <a:rPr lang="en-US" altLang="en-US" dirty="0"/>
              <a:t> to a </a:t>
            </a:r>
            <a:r>
              <a:rPr lang="en-US" altLang="en-US" b="1" dirty="0">
                <a:solidFill>
                  <a:srgbClr val="00B050"/>
                </a:solidFill>
              </a:rPr>
              <a:t>change</a:t>
            </a:r>
            <a:r>
              <a:rPr lang="en-US" altLang="en-US" dirty="0"/>
              <a:t> in the </a:t>
            </a:r>
            <a:r>
              <a:rPr lang="en-US" altLang="en-US" b="1" dirty="0">
                <a:solidFill>
                  <a:srgbClr val="00B050"/>
                </a:solidFill>
              </a:rPr>
              <a:t>price</a:t>
            </a:r>
            <a:r>
              <a:rPr lang="en-US" altLang="en-US" dirty="0"/>
              <a:t> of that good</a:t>
            </a:r>
          </a:p>
        </p:txBody>
      </p:sp>
      <p:sp>
        <p:nvSpPr>
          <p:cNvPr id="10245"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1BC1C01-5591-4CC5-A763-5B570CDE6275}" type="slidenum">
              <a:rPr lang="en-US" altLang="en-US" sz="1200" smtClean="0">
                <a:solidFill>
                  <a:srgbClr val="002060"/>
                </a:solidFill>
              </a:rPr>
              <a:pPr algn="ctr" eaLnBrk="1" hangingPunct="1"/>
              <a:t>2</a:t>
            </a:fld>
            <a:endParaRPr lang="en-US" altLang="en-US" sz="1200" dirty="0">
              <a:solidFill>
                <a:srgbClr val="002060"/>
              </a:solidFill>
            </a:endParaRPr>
          </a:p>
        </p:txBody>
      </p:sp>
      <p:sp>
        <p:nvSpPr>
          <p:cNvPr id="5" name="TextBox 4">
            <a:extLst>
              <a:ext uri="{FF2B5EF4-FFF2-40B4-BE49-F238E27FC236}">
                <a16:creationId xmlns:a16="http://schemas.microsoft.com/office/drawing/2014/main" id="{05937CF1-5264-41E0-A601-D03FC72A79EA}"/>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28931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70035" y="0"/>
            <a:ext cx="7803931" cy="860961"/>
          </a:xfrm>
        </p:spPr>
        <p:txBody>
          <a:bodyPr wrap="square" anchor="t"/>
          <a:lstStyle/>
          <a:p>
            <a:r>
              <a:rPr lang="en-US" altLang="en-US" dirty="0"/>
              <a:t>The Elasticity of Demand</a:t>
            </a:r>
          </a:p>
        </p:txBody>
      </p:sp>
      <p:sp>
        <p:nvSpPr>
          <p:cNvPr id="28675" name="Content Placeholder 2"/>
          <p:cNvSpPr>
            <a:spLocks noGrp="1"/>
          </p:cNvSpPr>
          <p:nvPr>
            <p:ph idx="1"/>
          </p:nvPr>
        </p:nvSpPr>
        <p:spPr>
          <a:xfrm>
            <a:off x="277813" y="1025525"/>
            <a:ext cx="8588375" cy="3470275"/>
          </a:xfrm>
        </p:spPr>
        <p:txBody>
          <a:bodyPr/>
          <a:lstStyle/>
          <a:p>
            <a:r>
              <a:rPr lang="en-US" altLang="en-US" b="1" dirty="0">
                <a:highlight>
                  <a:srgbClr val="FFFF00"/>
                </a:highlight>
              </a:rPr>
              <a:t>Income</a:t>
            </a:r>
            <a:r>
              <a:rPr lang="en-US" altLang="en-US" b="1" dirty="0"/>
              <a:t> elasticity </a:t>
            </a:r>
            <a:r>
              <a:rPr lang="en-US" altLang="en-US" dirty="0"/>
              <a:t>of demand</a:t>
            </a:r>
          </a:p>
          <a:p>
            <a:pPr lvl="1"/>
            <a:r>
              <a:rPr lang="en-US" altLang="en-US" dirty="0"/>
              <a:t>How much the </a:t>
            </a:r>
            <a:r>
              <a:rPr lang="en-US" altLang="en-US" b="1" dirty="0">
                <a:highlight>
                  <a:srgbClr val="FFFF00"/>
                </a:highlight>
              </a:rPr>
              <a:t>quantity demanded </a:t>
            </a:r>
            <a:r>
              <a:rPr lang="en-US" altLang="en-US" dirty="0"/>
              <a:t>of a good </a:t>
            </a:r>
            <a:r>
              <a:rPr lang="en-US" altLang="en-US" b="1" dirty="0">
                <a:highlight>
                  <a:srgbClr val="FFFF00"/>
                </a:highlight>
              </a:rPr>
              <a:t>responds to </a:t>
            </a:r>
            <a:r>
              <a:rPr lang="en-US" altLang="en-US" dirty="0"/>
              <a:t>a change in consumers’ </a:t>
            </a:r>
            <a:r>
              <a:rPr lang="en-US" altLang="en-US" b="1" dirty="0">
                <a:highlight>
                  <a:srgbClr val="FFFF00"/>
                </a:highlight>
              </a:rPr>
              <a:t>income</a:t>
            </a:r>
          </a:p>
        </p:txBody>
      </p:sp>
      <p:sp>
        <p:nvSpPr>
          <p:cNvPr id="28677"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06AAD46-D803-4EB2-976C-69C8EFE437DB}" type="slidenum">
              <a:rPr lang="en-US" altLang="en-US" sz="1200" smtClean="0">
                <a:solidFill>
                  <a:srgbClr val="002060"/>
                </a:solidFill>
              </a:rPr>
              <a:pPr algn="ctr" eaLnBrk="1" hangingPunct="1"/>
              <a:t>20</a:t>
            </a:fld>
            <a:endParaRPr lang="en-US" altLang="en-US" sz="1200" dirty="0">
              <a:solidFill>
                <a:srgbClr val="002060"/>
              </a:solidFill>
            </a:endParaRPr>
          </a:p>
        </p:txBody>
      </p:sp>
      <p:sp>
        <p:nvSpPr>
          <p:cNvPr id="5" name="TextBox 4">
            <a:extLst>
              <a:ext uri="{FF2B5EF4-FFF2-40B4-BE49-F238E27FC236}">
                <a16:creationId xmlns:a16="http://schemas.microsoft.com/office/drawing/2014/main" id="{C806CF43-4F30-42BF-B7CF-2886E179B778}"/>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441949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70035" y="0"/>
            <a:ext cx="7803931" cy="860961"/>
          </a:xfrm>
        </p:spPr>
        <p:txBody>
          <a:bodyPr wrap="square" anchor="t"/>
          <a:lstStyle/>
          <a:p>
            <a:r>
              <a:rPr lang="en-US" altLang="en-US" dirty="0"/>
              <a:t>The Elasticity of Demand</a:t>
            </a:r>
          </a:p>
        </p:txBody>
      </p:sp>
      <p:sp>
        <p:nvSpPr>
          <p:cNvPr id="29699" name="Content Placeholder 2"/>
          <p:cNvSpPr>
            <a:spLocks noGrp="1"/>
          </p:cNvSpPr>
          <p:nvPr>
            <p:ph idx="1"/>
          </p:nvPr>
        </p:nvSpPr>
        <p:spPr>
          <a:xfrm>
            <a:off x="277813" y="1025525"/>
            <a:ext cx="8588375" cy="4765675"/>
          </a:xfrm>
        </p:spPr>
        <p:txBody>
          <a:bodyPr/>
          <a:lstStyle/>
          <a:p>
            <a:r>
              <a:rPr lang="en-US" altLang="en-US" dirty="0">
                <a:highlight>
                  <a:srgbClr val="FFFF00"/>
                </a:highlight>
              </a:rPr>
              <a:t>Normal</a:t>
            </a:r>
            <a:r>
              <a:rPr lang="en-US" altLang="en-US" dirty="0"/>
              <a:t> goods</a:t>
            </a:r>
          </a:p>
          <a:p>
            <a:pPr lvl="1"/>
            <a:r>
              <a:rPr lang="en-US" altLang="en-US" dirty="0">
                <a:highlight>
                  <a:srgbClr val="FFFF00"/>
                </a:highlight>
              </a:rPr>
              <a:t>Positive</a:t>
            </a:r>
            <a:r>
              <a:rPr lang="en-US" altLang="en-US" dirty="0"/>
              <a:t> income </a:t>
            </a:r>
            <a:r>
              <a:rPr lang="en-US" altLang="en-US" dirty="0">
                <a:highlight>
                  <a:srgbClr val="FFFF00"/>
                </a:highlight>
              </a:rPr>
              <a:t>elasticity</a:t>
            </a:r>
          </a:p>
          <a:p>
            <a:pPr lvl="1"/>
            <a:r>
              <a:rPr lang="en-US" altLang="en-US" b="1" dirty="0"/>
              <a:t>Necessities</a:t>
            </a:r>
          </a:p>
          <a:p>
            <a:pPr lvl="2"/>
            <a:r>
              <a:rPr lang="en-US" altLang="en-US" b="1" dirty="0"/>
              <a:t>Smaller</a:t>
            </a:r>
            <a:r>
              <a:rPr lang="en-US" altLang="en-US" dirty="0"/>
              <a:t> income elasticities</a:t>
            </a:r>
          </a:p>
          <a:p>
            <a:pPr lvl="1"/>
            <a:r>
              <a:rPr lang="en-US" altLang="en-US" b="1" dirty="0"/>
              <a:t>Luxuries</a:t>
            </a:r>
          </a:p>
          <a:p>
            <a:pPr lvl="2"/>
            <a:r>
              <a:rPr lang="en-US" altLang="en-US" b="1" dirty="0"/>
              <a:t>Large</a:t>
            </a:r>
            <a:r>
              <a:rPr lang="en-US" altLang="en-US" dirty="0"/>
              <a:t> income elasticities</a:t>
            </a:r>
          </a:p>
          <a:p>
            <a:r>
              <a:rPr lang="en-US" altLang="en-US" dirty="0">
                <a:highlight>
                  <a:srgbClr val="FFFF00"/>
                </a:highlight>
              </a:rPr>
              <a:t>Inferior</a:t>
            </a:r>
            <a:r>
              <a:rPr lang="en-US" altLang="en-US" dirty="0"/>
              <a:t> goods</a:t>
            </a:r>
          </a:p>
          <a:p>
            <a:pPr lvl="1"/>
            <a:r>
              <a:rPr lang="en-US" altLang="en-US" dirty="0">
                <a:highlight>
                  <a:srgbClr val="FFFF00"/>
                </a:highlight>
              </a:rPr>
              <a:t>Negative</a:t>
            </a:r>
            <a:r>
              <a:rPr lang="en-US" altLang="en-US" dirty="0"/>
              <a:t> income </a:t>
            </a:r>
            <a:r>
              <a:rPr lang="en-US" altLang="en-US" dirty="0">
                <a:highlight>
                  <a:srgbClr val="FFFF00"/>
                </a:highlight>
              </a:rPr>
              <a:t>elasticities</a:t>
            </a:r>
          </a:p>
        </p:txBody>
      </p:sp>
      <p:sp>
        <p:nvSpPr>
          <p:cNvPr id="29701"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94BCAE3-566D-4202-A511-92FA07E8578F}" type="slidenum">
              <a:rPr lang="en-US" altLang="en-US" sz="1200" smtClean="0">
                <a:solidFill>
                  <a:srgbClr val="002060"/>
                </a:solidFill>
              </a:rPr>
              <a:pPr algn="ctr" eaLnBrk="1" hangingPunct="1"/>
              <a:t>21</a:t>
            </a:fld>
            <a:endParaRPr lang="en-US" altLang="en-US" sz="1200" dirty="0">
              <a:solidFill>
                <a:srgbClr val="002060"/>
              </a:solidFill>
            </a:endParaRPr>
          </a:p>
        </p:txBody>
      </p:sp>
      <p:sp>
        <p:nvSpPr>
          <p:cNvPr id="5" name="TextBox 4">
            <a:extLst>
              <a:ext uri="{FF2B5EF4-FFF2-40B4-BE49-F238E27FC236}">
                <a16:creationId xmlns:a16="http://schemas.microsoft.com/office/drawing/2014/main" id="{31002264-0E67-4175-A90D-392F61B05103}"/>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656839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70035" y="0"/>
            <a:ext cx="7803931" cy="860961"/>
          </a:xfrm>
        </p:spPr>
        <p:txBody>
          <a:bodyPr wrap="square" anchor="t"/>
          <a:lstStyle/>
          <a:p>
            <a:r>
              <a:rPr lang="en-US" altLang="en-US" dirty="0"/>
              <a:t>The Elasticity of Demand</a:t>
            </a:r>
          </a:p>
        </p:txBody>
      </p:sp>
      <p:sp>
        <p:nvSpPr>
          <p:cNvPr id="30723" name="Content Placeholder 2"/>
          <p:cNvSpPr>
            <a:spLocks noGrp="1"/>
          </p:cNvSpPr>
          <p:nvPr>
            <p:ph idx="1"/>
          </p:nvPr>
        </p:nvSpPr>
        <p:spPr>
          <a:xfrm>
            <a:off x="277813" y="1025525"/>
            <a:ext cx="8588375" cy="4308475"/>
          </a:xfrm>
        </p:spPr>
        <p:txBody>
          <a:bodyPr/>
          <a:lstStyle/>
          <a:p>
            <a:r>
              <a:rPr lang="en-US" altLang="en-US" dirty="0">
                <a:highlight>
                  <a:srgbClr val="FFFF00"/>
                </a:highlight>
              </a:rPr>
              <a:t>Cross-price elasticity </a:t>
            </a:r>
            <a:r>
              <a:rPr lang="en-US" altLang="en-US" dirty="0"/>
              <a:t>of demand</a:t>
            </a:r>
          </a:p>
          <a:p>
            <a:pPr lvl="1"/>
            <a:r>
              <a:rPr lang="en-US" altLang="en-US" dirty="0"/>
              <a:t>How much the </a:t>
            </a:r>
            <a:r>
              <a:rPr lang="en-US" altLang="en-US" dirty="0">
                <a:highlight>
                  <a:srgbClr val="FFFF00"/>
                </a:highlight>
              </a:rPr>
              <a:t>quantity demanded </a:t>
            </a:r>
            <a:r>
              <a:rPr lang="en-US" altLang="en-US" dirty="0"/>
              <a:t>of one good </a:t>
            </a:r>
            <a:r>
              <a:rPr lang="en-US" altLang="en-US" dirty="0">
                <a:highlight>
                  <a:srgbClr val="FFFF00"/>
                </a:highlight>
              </a:rPr>
              <a:t>responds to </a:t>
            </a:r>
            <a:r>
              <a:rPr lang="en-US" altLang="en-US" dirty="0"/>
              <a:t>a change in the </a:t>
            </a:r>
            <a:r>
              <a:rPr lang="en-US" altLang="en-US" dirty="0">
                <a:highlight>
                  <a:srgbClr val="FFFF00"/>
                </a:highlight>
              </a:rPr>
              <a:t>price of another good</a:t>
            </a:r>
          </a:p>
        </p:txBody>
      </p:sp>
      <p:sp>
        <p:nvSpPr>
          <p:cNvPr id="30725"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EE45524-5680-43B8-8FF7-DECA1B59CE02}" type="slidenum">
              <a:rPr lang="en-US" altLang="en-US" sz="1200" smtClean="0">
                <a:solidFill>
                  <a:srgbClr val="002060"/>
                </a:solidFill>
              </a:rPr>
              <a:pPr algn="ctr" eaLnBrk="1" hangingPunct="1"/>
              <a:t>22</a:t>
            </a:fld>
            <a:endParaRPr lang="en-US" altLang="en-US" sz="1200" dirty="0">
              <a:solidFill>
                <a:srgbClr val="002060"/>
              </a:solidFill>
            </a:endParaRPr>
          </a:p>
        </p:txBody>
      </p:sp>
      <p:sp>
        <p:nvSpPr>
          <p:cNvPr id="5" name="TextBox 4">
            <a:extLst>
              <a:ext uri="{FF2B5EF4-FFF2-40B4-BE49-F238E27FC236}">
                <a16:creationId xmlns:a16="http://schemas.microsoft.com/office/drawing/2014/main" id="{F18CF494-0DDE-4D62-A30C-44EDB860DA84}"/>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955597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70035" y="0"/>
            <a:ext cx="7803931" cy="860961"/>
          </a:xfrm>
        </p:spPr>
        <p:txBody>
          <a:bodyPr wrap="square" anchor="t"/>
          <a:lstStyle/>
          <a:p>
            <a:r>
              <a:rPr lang="en-US" altLang="en-US" dirty="0"/>
              <a:t>The Elasticity of Demand</a:t>
            </a:r>
          </a:p>
        </p:txBody>
      </p:sp>
      <p:sp>
        <p:nvSpPr>
          <p:cNvPr id="31747" name="Content Placeholder 2"/>
          <p:cNvSpPr>
            <a:spLocks noGrp="1"/>
          </p:cNvSpPr>
          <p:nvPr>
            <p:ph idx="1"/>
          </p:nvPr>
        </p:nvSpPr>
        <p:spPr>
          <a:xfrm>
            <a:off x="277813" y="1025525"/>
            <a:ext cx="8588375" cy="4232275"/>
          </a:xfrm>
        </p:spPr>
        <p:txBody>
          <a:bodyPr/>
          <a:lstStyle/>
          <a:p>
            <a:r>
              <a:rPr lang="en-US" altLang="en-US" dirty="0">
                <a:highlight>
                  <a:srgbClr val="FFFF00"/>
                </a:highlight>
              </a:rPr>
              <a:t>Substitutes</a:t>
            </a:r>
          </a:p>
          <a:p>
            <a:pPr lvl="1"/>
            <a:r>
              <a:rPr lang="en-US" altLang="en-US" dirty="0"/>
              <a:t>Goods typically used in place of one another</a:t>
            </a:r>
          </a:p>
          <a:p>
            <a:pPr lvl="1"/>
            <a:r>
              <a:rPr lang="en-US" altLang="en-US" dirty="0">
                <a:highlight>
                  <a:srgbClr val="FFFF00"/>
                </a:highlight>
              </a:rPr>
              <a:t>Positive</a:t>
            </a:r>
            <a:r>
              <a:rPr lang="en-US" altLang="en-US" dirty="0"/>
              <a:t> </a:t>
            </a:r>
            <a:r>
              <a:rPr lang="en-US" altLang="en-US" dirty="0">
                <a:highlight>
                  <a:srgbClr val="FFFF00"/>
                </a:highlight>
              </a:rPr>
              <a:t>cross-price elasticity</a:t>
            </a:r>
          </a:p>
          <a:p>
            <a:r>
              <a:rPr lang="en-US" altLang="en-US" dirty="0">
                <a:highlight>
                  <a:srgbClr val="FFFF00"/>
                </a:highlight>
              </a:rPr>
              <a:t>Complements</a:t>
            </a:r>
          </a:p>
          <a:p>
            <a:pPr lvl="1"/>
            <a:r>
              <a:rPr lang="en-US" altLang="en-US" dirty="0"/>
              <a:t>Goods that are typically used together</a:t>
            </a:r>
          </a:p>
          <a:p>
            <a:pPr lvl="1"/>
            <a:r>
              <a:rPr lang="en-US" altLang="en-US" dirty="0">
                <a:highlight>
                  <a:srgbClr val="FFFF00"/>
                </a:highlight>
              </a:rPr>
              <a:t>Negative</a:t>
            </a:r>
            <a:r>
              <a:rPr lang="en-US" altLang="en-US" dirty="0"/>
              <a:t> </a:t>
            </a:r>
            <a:r>
              <a:rPr lang="en-US" altLang="en-US" dirty="0">
                <a:highlight>
                  <a:srgbClr val="FFFF00"/>
                </a:highlight>
              </a:rPr>
              <a:t>cross-price elasticity</a:t>
            </a:r>
          </a:p>
        </p:txBody>
      </p:sp>
      <p:sp>
        <p:nvSpPr>
          <p:cNvPr id="31749" name="Slide Number Placeholder 1"/>
          <p:cNvSpPr>
            <a:spLocks noGrp="1"/>
          </p:cNvSpPr>
          <p:nvPr>
            <p:ph type="sldNum" sz="quarter" idx="10"/>
          </p:nvPr>
        </p:nvSpPr>
        <p:spPr>
          <a:xfrm>
            <a:off x="8763000" y="6423025"/>
            <a:ext cx="3762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96E44F8F-AF07-4F11-8B12-22A132BF8340}" type="slidenum">
              <a:rPr lang="en-US" altLang="en-US" sz="1200" smtClean="0">
                <a:solidFill>
                  <a:srgbClr val="002060"/>
                </a:solidFill>
              </a:rPr>
              <a:pPr algn="ctr" eaLnBrk="1" hangingPunct="1"/>
              <a:t>23</a:t>
            </a:fld>
            <a:endParaRPr lang="en-US" altLang="en-US" sz="1200" dirty="0">
              <a:solidFill>
                <a:srgbClr val="002060"/>
              </a:solidFill>
            </a:endParaRPr>
          </a:p>
        </p:txBody>
      </p:sp>
      <p:sp>
        <p:nvSpPr>
          <p:cNvPr id="5" name="TextBox 4">
            <a:extLst>
              <a:ext uri="{FF2B5EF4-FFF2-40B4-BE49-F238E27FC236}">
                <a16:creationId xmlns:a16="http://schemas.microsoft.com/office/drawing/2014/main" id="{647CAF07-12C8-48C6-8103-6D9752B9236B}"/>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39224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70035" y="0"/>
            <a:ext cx="7803931" cy="860961"/>
          </a:xfrm>
        </p:spPr>
        <p:txBody>
          <a:bodyPr wrap="square" anchor="t"/>
          <a:lstStyle/>
          <a:p>
            <a:r>
              <a:rPr lang="en-US" altLang="en-US" dirty="0"/>
              <a:t>The Elasticity of Supply</a:t>
            </a:r>
          </a:p>
        </p:txBody>
      </p:sp>
      <p:sp>
        <p:nvSpPr>
          <p:cNvPr id="32771" name="Content Placeholder 2"/>
          <p:cNvSpPr>
            <a:spLocks noGrp="1"/>
          </p:cNvSpPr>
          <p:nvPr>
            <p:ph idx="1"/>
          </p:nvPr>
        </p:nvSpPr>
        <p:spPr>
          <a:xfrm>
            <a:off x="277813" y="1025525"/>
            <a:ext cx="8588375" cy="4918075"/>
          </a:xfrm>
        </p:spPr>
        <p:txBody>
          <a:bodyPr/>
          <a:lstStyle/>
          <a:p>
            <a:r>
              <a:rPr lang="en-US" altLang="en-US" dirty="0"/>
              <a:t>Price elasticity of supply</a:t>
            </a:r>
          </a:p>
          <a:p>
            <a:pPr lvl="1"/>
            <a:r>
              <a:rPr lang="en-US" altLang="en-US" dirty="0"/>
              <a:t>How much the </a:t>
            </a:r>
            <a:r>
              <a:rPr lang="en-US" altLang="en-US" dirty="0">
                <a:highlight>
                  <a:srgbClr val="FFFF00"/>
                </a:highlight>
              </a:rPr>
              <a:t>quantity supplied </a:t>
            </a:r>
            <a:r>
              <a:rPr lang="en-US" altLang="en-US" dirty="0"/>
              <a:t>of a good </a:t>
            </a:r>
            <a:r>
              <a:rPr lang="en-US" altLang="en-US" dirty="0">
                <a:highlight>
                  <a:srgbClr val="FFFF00"/>
                </a:highlight>
              </a:rPr>
              <a:t>responds to </a:t>
            </a:r>
            <a:r>
              <a:rPr lang="en-US" altLang="en-US" dirty="0"/>
              <a:t>a change in the </a:t>
            </a:r>
            <a:r>
              <a:rPr lang="en-US" altLang="en-US" dirty="0">
                <a:highlight>
                  <a:srgbClr val="FFFF00"/>
                </a:highlight>
              </a:rPr>
              <a:t>price</a:t>
            </a:r>
            <a:r>
              <a:rPr lang="en-US" altLang="en-US" dirty="0"/>
              <a:t> of that good</a:t>
            </a:r>
          </a:p>
          <a:p>
            <a:pPr lvl="1"/>
            <a:r>
              <a:rPr lang="en-US" altLang="en-US" dirty="0"/>
              <a:t>Depends on the flexibility of sellers to change the amount of the good they produce</a:t>
            </a:r>
          </a:p>
        </p:txBody>
      </p:sp>
      <p:sp>
        <p:nvSpPr>
          <p:cNvPr id="32773"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5AB1E54-2BA0-48BA-BE69-5D84CE5C85C7}" type="slidenum">
              <a:rPr lang="en-US" altLang="en-US" sz="1200" smtClean="0">
                <a:solidFill>
                  <a:srgbClr val="002060"/>
                </a:solidFill>
              </a:rPr>
              <a:pPr algn="ctr" eaLnBrk="1" hangingPunct="1"/>
              <a:t>24</a:t>
            </a:fld>
            <a:endParaRPr lang="en-US" altLang="en-US" sz="1200" dirty="0">
              <a:solidFill>
                <a:srgbClr val="002060"/>
              </a:solidFill>
            </a:endParaRPr>
          </a:p>
        </p:txBody>
      </p:sp>
      <p:sp>
        <p:nvSpPr>
          <p:cNvPr id="5" name="TextBox 4">
            <a:extLst>
              <a:ext uri="{FF2B5EF4-FFF2-40B4-BE49-F238E27FC236}">
                <a16:creationId xmlns:a16="http://schemas.microsoft.com/office/drawing/2014/main" id="{6F75F616-6429-428E-9DD4-082A4FF4C831}"/>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642220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670035" y="0"/>
            <a:ext cx="7803931" cy="860961"/>
          </a:xfrm>
        </p:spPr>
        <p:txBody>
          <a:bodyPr wrap="square" anchor="t"/>
          <a:lstStyle/>
          <a:p>
            <a:r>
              <a:rPr lang="en-US" altLang="en-US" dirty="0"/>
              <a:t>The Elasticity of Supply</a:t>
            </a:r>
          </a:p>
        </p:txBody>
      </p:sp>
      <mc:AlternateContent xmlns:mc="http://schemas.openxmlformats.org/markup-compatibility/2006" xmlns:a14="http://schemas.microsoft.com/office/drawing/2010/main">
        <mc:Choice Requires="a14">
          <p:sp>
            <p:nvSpPr>
              <p:cNvPr id="33795" name="Content Placeholder 2"/>
              <p:cNvSpPr>
                <a:spLocks noGrp="1"/>
              </p:cNvSpPr>
              <p:nvPr>
                <p:ph idx="1"/>
              </p:nvPr>
            </p:nvSpPr>
            <p:spPr>
              <a:xfrm>
                <a:off x="277813" y="1025525"/>
                <a:ext cx="8588375" cy="5146675"/>
              </a:xfrm>
            </p:spPr>
            <p:txBody>
              <a:bodyPr/>
              <a:lstStyle/>
              <a:p>
                <a:r>
                  <a:rPr lang="en-US" altLang="en-US" dirty="0"/>
                  <a:t>Elastic supply (</a:t>
                </a:r>
                <a14:m>
                  <m:oMath xmlns:m="http://schemas.openxmlformats.org/officeDocument/2006/math">
                    <m:d>
                      <m:dPr>
                        <m:begChr m:val="|"/>
                        <m:endChr m:val="|"/>
                        <m:ctrlPr>
                          <a:rPr lang="en-US" altLang="en-US" b="1" i="1" smtClean="0">
                            <a:latin typeface="Cambria Math" panose="02040503050406030204" pitchFamily="18" charset="0"/>
                            <a:ea typeface="Cambria Math" panose="02040503050406030204" pitchFamily="18" charset="0"/>
                          </a:rPr>
                        </m:ctrlPr>
                      </m:dPr>
                      <m:e>
                        <m:sSub>
                          <m:sSubPr>
                            <m:ctrlPr>
                              <a:rPr lang="en-US" altLang="en-US" b="1" i="1" smtClean="0">
                                <a:latin typeface="Cambria Math" panose="02040503050406030204" pitchFamily="18" charset="0"/>
                                <a:ea typeface="Cambria Math" panose="02040503050406030204" pitchFamily="18" charset="0"/>
                              </a:rPr>
                            </m:ctrlPr>
                          </m:sSubPr>
                          <m:e>
                            <m:r>
                              <a:rPr lang="en-US" altLang="en-US" b="1" i="1">
                                <a:latin typeface="Cambria Math" panose="02040503050406030204" pitchFamily="18" charset="0"/>
                                <a:ea typeface="Cambria Math" panose="02040503050406030204" pitchFamily="18" charset="0"/>
                              </a:rPr>
                              <m:t>𝜺</m:t>
                            </m:r>
                          </m:e>
                          <m:sub>
                            <m:r>
                              <a:rPr lang="en-US" altLang="en-US" b="1" i="1" smtClean="0">
                                <a:latin typeface="Cambria Math" panose="02040503050406030204" pitchFamily="18" charset="0"/>
                                <a:ea typeface="Cambria Math" panose="02040503050406030204" pitchFamily="18" charset="0"/>
                              </a:rPr>
                              <m:t>𝑺</m:t>
                            </m:r>
                          </m:sub>
                        </m:sSub>
                      </m:e>
                    </m:d>
                    <m:r>
                      <a:rPr lang="en-US" altLang="en-US" b="1" i="1" smtClean="0">
                        <a:latin typeface="Cambria Math" panose="02040503050406030204" pitchFamily="18" charset="0"/>
                        <a:ea typeface="Cambria Math" panose="02040503050406030204" pitchFamily="18" charset="0"/>
                      </a:rPr>
                      <m:t>&gt;</m:t>
                    </m:r>
                    <m:r>
                      <a:rPr lang="en-US" altLang="en-US" b="1" i="1" smtClean="0">
                        <a:latin typeface="Cambria Math" panose="02040503050406030204" pitchFamily="18" charset="0"/>
                        <a:ea typeface="Cambria Math" panose="02040503050406030204" pitchFamily="18" charset="0"/>
                      </a:rPr>
                      <m:t>𝟏</m:t>
                    </m:r>
                  </m:oMath>
                </a14:m>
                <a:r>
                  <a:rPr lang="en-US" altLang="en-US" dirty="0"/>
                  <a:t>)</a:t>
                </a:r>
              </a:p>
              <a:p>
                <a:pPr lvl="1"/>
                <a:endParaRPr lang="en-US" altLang="en-US" dirty="0"/>
              </a:p>
              <a:p>
                <a:r>
                  <a:rPr lang="en-US" altLang="en-US" dirty="0"/>
                  <a:t>Inelastic supply (</a:t>
                </a:r>
                <a14:m>
                  <m:oMath xmlns:m="http://schemas.openxmlformats.org/officeDocument/2006/math">
                    <m:d>
                      <m:dPr>
                        <m:begChr m:val="|"/>
                        <m:endChr m:val="|"/>
                        <m:ctrlPr>
                          <a:rPr lang="en-US" altLang="en-US" b="1" i="1" smtClean="0">
                            <a:latin typeface="Cambria Math" panose="02040503050406030204" pitchFamily="18" charset="0"/>
                            <a:ea typeface="Cambria Math" panose="02040503050406030204" pitchFamily="18" charset="0"/>
                          </a:rPr>
                        </m:ctrlPr>
                      </m:dPr>
                      <m:e>
                        <m:sSub>
                          <m:sSubPr>
                            <m:ctrlPr>
                              <a:rPr lang="en-US" altLang="en-US" b="1" i="1" smtClean="0">
                                <a:latin typeface="Cambria Math" panose="02040503050406030204" pitchFamily="18" charset="0"/>
                                <a:ea typeface="Cambria Math" panose="02040503050406030204" pitchFamily="18" charset="0"/>
                              </a:rPr>
                            </m:ctrlPr>
                          </m:sSubPr>
                          <m:e>
                            <m:r>
                              <a:rPr lang="en-US" altLang="en-US" b="1" i="1">
                                <a:latin typeface="Cambria Math" panose="02040503050406030204" pitchFamily="18" charset="0"/>
                                <a:ea typeface="Cambria Math" panose="02040503050406030204" pitchFamily="18" charset="0"/>
                              </a:rPr>
                              <m:t>𝜺</m:t>
                            </m:r>
                          </m:e>
                          <m:sub>
                            <m:r>
                              <a:rPr lang="en-US" altLang="en-US" b="1" i="1" smtClean="0">
                                <a:latin typeface="Cambria Math" panose="02040503050406030204" pitchFamily="18" charset="0"/>
                                <a:ea typeface="Cambria Math" panose="02040503050406030204" pitchFamily="18" charset="0"/>
                              </a:rPr>
                              <m:t>𝑺</m:t>
                            </m:r>
                          </m:sub>
                        </m:sSub>
                      </m:e>
                    </m:d>
                    <m:r>
                      <a:rPr lang="en-US" altLang="en-US" b="1" i="1" smtClean="0">
                        <a:latin typeface="Cambria Math" panose="02040503050406030204" pitchFamily="18" charset="0"/>
                        <a:ea typeface="Cambria Math" panose="02040503050406030204" pitchFamily="18" charset="0"/>
                      </a:rPr>
                      <m:t>&lt;</m:t>
                    </m:r>
                    <m:r>
                      <a:rPr lang="en-US" altLang="en-US" b="1" i="1" smtClean="0">
                        <a:latin typeface="Cambria Math" panose="02040503050406030204" pitchFamily="18" charset="0"/>
                        <a:ea typeface="Cambria Math" panose="02040503050406030204" pitchFamily="18" charset="0"/>
                      </a:rPr>
                      <m:t>𝟏</m:t>
                    </m:r>
                  </m:oMath>
                </a14:m>
                <a:r>
                  <a:rPr lang="en-US" altLang="en-US" dirty="0"/>
                  <a:t>)</a:t>
                </a:r>
              </a:p>
              <a:p>
                <a:pPr lvl="1"/>
                <a:endParaRPr lang="en-US" altLang="en-US" dirty="0"/>
              </a:p>
              <a:p>
                <a:r>
                  <a:rPr lang="en-US" altLang="en-US" b="1" dirty="0"/>
                  <a:t>Determinant</a:t>
                </a:r>
                <a:r>
                  <a:rPr lang="en-US" altLang="en-US" dirty="0"/>
                  <a:t> of price elasticity of supply</a:t>
                </a:r>
              </a:p>
              <a:p>
                <a:pPr lvl="1"/>
                <a:r>
                  <a:rPr lang="en-US" altLang="en-US" dirty="0"/>
                  <a:t>Time period</a:t>
                </a:r>
              </a:p>
              <a:p>
                <a:pPr lvl="2"/>
                <a:r>
                  <a:rPr lang="en-US" altLang="en-US" dirty="0">
                    <a:highlight>
                      <a:srgbClr val="FFFF00"/>
                    </a:highlight>
                  </a:rPr>
                  <a:t>Supply</a:t>
                </a:r>
                <a:r>
                  <a:rPr lang="en-US" altLang="en-US" dirty="0"/>
                  <a:t> is </a:t>
                </a:r>
                <a:r>
                  <a:rPr lang="en-US" altLang="en-US" dirty="0">
                    <a:highlight>
                      <a:srgbClr val="FFFF00"/>
                    </a:highlight>
                  </a:rPr>
                  <a:t>more elastic in the long run</a:t>
                </a:r>
              </a:p>
            </p:txBody>
          </p:sp>
        </mc:Choice>
        <mc:Fallback xmlns="">
          <p:sp>
            <p:nvSpPr>
              <p:cNvPr id="33795" name="Content Placeholder 2"/>
              <p:cNvSpPr>
                <a:spLocks noGrp="1" noRot="1" noChangeAspect="1" noMove="1" noResize="1" noEditPoints="1" noAdjustHandles="1" noChangeArrowheads="1" noChangeShapeType="1" noTextEdit="1"/>
              </p:cNvSpPr>
              <p:nvPr>
                <p:ph idx="1"/>
              </p:nvPr>
            </p:nvSpPr>
            <p:spPr>
              <a:xfrm>
                <a:off x="277813" y="1025525"/>
                <a:ext cx="8588375" cy="5146675"/>
              </a:xfrm>
              <a:blipFill>
                <a:blip r:embed="rId2"/>
                <a:stretch>
                  <a:fillRect l="-1776" t="-1657"/>
                </a:stretch>
              </a:blipFill>
            </p:spPr>
            <p:txBody>
              <a:bodyPr/>
              <a:lstStyle/>
              <a:p>
                <a:r>
                  <a:rPr lang="en-US">
                    <a:noFill/>
                  </a:rPr>
                  <a:t> </a:t>
                </a:r>
              </a:p>
            </p:txBody>
          </p:sp>
        </mc:Fallback>
      </mc:AlternateContent>
      <p:sp>
        <p:nvSpPr>
          <p:cNvPr id="33797"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42A9723-7A9E-438F-A32C-ACAD71514E82}" type="slidenum">
              <a:rPr lang="en-US" altLang="en-US" sz="1200" smtClean="0">
                <a:solidFill>
                  <a:srgbClr val="002060"/>
                </a:solidFill>
              </a:rPr>
              <a:pPr algn="ctr" eaLnBrk="1" hangingPunct="1"/>
              <a:t>25</a:t>
            </a:fld>
            <a:endParaRPr lang="en-US" altLang="en-US" sz="1200" dirty="0">
              <a:solidFill>
                <a:srgbClr val="002060"/>
              </a:solidFill>
            </a:endParaRPr>
          </a:p>
        </p:txBody>
      </p:sp>
      <p:sp>
        <p:nvSpPr>
          <p:cNvPr id="5" name="TextBox 4">
            <a:extLst>
              <a:ext uri="{FF2B5EF4-FFF2-40B4-BE49-F238E27FC236}">
                <a16:creationId xmlns:a16="http://schemas.microsoft.com/office/drawing/2014/main" id="{AEB3A1A0-3ECA-4DFA-9E28-996200F8DCF6}"/>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644534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70035" y="0"/>
            <a:ext cx="7803931" cy="860961"/>
          </a:xfrm>
        </p:spPr>
        <p:txBody>
          <a:bodyPr wrap="square" anchor="t"/>
          <a:lstStyle/>
          <a:p>
            <a:r>
              <a:rPr lang="en-US" altLang="en-US" dirty="0"/>
              <a:t>The Elasticity of Supply, Part 3</a:t>
            </a:r>
          </a:p>
        </p:txBody>
      </p:sp>
      <p:sp>
        <p:nvSpPr>
          <p:cNvPr id="34819" name="Content Placeholder 2"/>
          <p:cNvSpPr>
            <a:spLocks noGrp="1"/>
          </p:cNvSpPr>
          <p:nvPr>
            <p:ph idx="1"/>
          </p:nvPr>
        </p:nvSpPr>
        <p:spPr>
          <a:xfrm>
            <a:off x="277813" y="1025525"/>
            <a:ext cx="8588375" cy="3622675"/>
          </a:xfrm>
        </p:spPr>
        <p:txBody>
          <a:bodyPr/>
          <a:lstStyle/>
          <a:p>
            <a:r>
              <a:rPr lang="en-US" altLang="en-US" dirty="0"/>
              <a:t>Computing price elasticity of supply</a:t>
            </a:r>
          </a:p>
          <a:p>
            <a:endParaRPr lang="en-US" altLang="en-US" dirty="0"/>
          </a:p>
          <a:p>
            <a:r>
              <a:rPr lang="en-US" altLang="en-US" dirty="0"/>
              <a:t>Midpoint method</a:t>
            </a:r>
          </a:p>
          <a:p>
            <a:pPr lvl="1"/>
            <a:r>
              <a:rPr lang="en-US" altLang="en-US" dirty="0"/>
              <a:t>Two points: (</a:t>
            </a:r>
            <a:r>
              <a:rPr lang="en-US" altLang="en-US" i="1" dirty="0">
                <a:latin typeface="Cambria" panose="02040503050406030204" pitchFamily="18" charset="0"/>
              </a:rPr>
              <a:t>Q</a:t>
            </a:r>
            <a:r>
              <a:rPr lang="en-US" altLang="en-US" baseline="-25000" dirty="0"/>
              <a:t>1</a:t>
            </a:r>
            <a:r>
              <a:rPr lang="en-US" altLang="en-US" dirty="0"/>
              <a:t>, </a:t>
            </a:r>
            <a:r>
              <a:rPr lang="en-US" altLang="en-US" i="1" dirty="0">
                <a:latin typeface="Cambria" panose="02040503050406030204" pitchFamily="18" charset="0"/>
              </a:rPr>
              <a:t>P</a:t>
            </a:r>
            <a:r>
              <a:rPr lang="en-US" altLang="en-US" baseline="-25000" dirty="0"/>
              <a:t>1</a:t>
            </a:r>
            <a:r>
              <a:rPr lang="en-US" altLang="en-US" dirty="0"/>
              <a:t>) and (</a:t>
            </a:r>
            <a:r>
              <a:rPr lang="en-US" altLang="en-US" i="1" dirty="0">
                <a:latin typeface="Cambria" panose="02040503050406030204" pitchFamily="18" charset="0"/>
              </a:rPr>
              <a:t>Q</a:t>
            </a:r>
            <a:r>
              <a:rPr lang="en-US" altLang="en-US" baseline="-25000" dirty="0"/>
              <a:t>2</a:t>
            </a:r>
            <a:r>
              <a:rPr lang="en-US" altLang="en-US" dirty="0"/>
              <a:t>, </a:t>
            </a:r>
            <a:r>
              <a:rPr lang="en-US" altLang="en-US" i="1" dirty="0">
                <a:latin typeface="Cambria" panose="02040503050406030204" pitchFamily="18" charset="0"/>
              </a:rPr>
              <a:t>P</a:t>
            </a:r>
            <a:r>
              <a:rPr lang="en-US" altLang="en-US" baseline="-25000" dirty="0"/>
              <a:t>2</a:t>
            </a:r>
            <a:r>
              <a:rPr lang="en-US" altLang="en-US" dirty="0"/>
              <a:t>)</a:t>
            </a:r>
          </a:p>
        </p:txBody>
      </p:sp>
      <p:sp>
        <p:nvSpPr>
          <p:cNvPr id="34822"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AF3E9530-1D44-4553-8D6C-B36E8FF27D00}" type="slidenum">
              <a:rPr lang="en-US" altLang="en-US" sz="1200" smtClean="0">
                <a:solidFill>
                  <a:srgbClr val="002060"/>
                </a:solidFill>
              </a:rPr>
              <a:pPr algn="ctr" eaLnBrk="1" hangingPunct="1"/>
              <a:t>26</a:t>
            </a:fld>
            <a:endParaRPr lang="en-US" altLang="en-US" sz="1200" dirty="0">
              <a:solidFill>
                <a:srgbClr val="002060"/>
              </a:solidFill>
            </a:endParaRPr>
          </a:p>
        </p:txBody>
      </p:sp>
      <mc:AlternateContent xmlns:mc="http://schemas.openxmlformats.org/markup-compatibility/2006" xmlns:a14="http://schemas.microsoft.com/office/drawing/2010/main">
        <mc:Choice Requires="a14">
          <p:sp>
            <p:nvSpPr>
              <p:cNvPr id="7" name="Object 3" descr="An equation. Begin equation. Price elasticity of demand equals start fraction left parenthesis Q subscript 2 baseline minus Q subscript 1 baseline right parenthesis divided by left bracket left parenthesis Q subscript 2 baseline plus Q subscript 1 baseline right parenthesis divided by 2 right bracket over left parenthesis P subscript 2 baseline minus P subscript 1 baseline right parenthesis divided by left bracket left parenthesis P subscript 2 baseline plus P subscript 1 baseline right parenthesis divided by 2 right bracket end fraction. End equation.">
                <a:extLst>
                  <a:ext uri="{FF2B5EF4-FFF2-40B4-BE49-F238E27FC236}">
                    <a16:creationId xmlns:a16="http://schemas.microsoft.com/office/drawing/2014/main" id="{6139C58F-2043-4AB0-A8AE-9D0DC787BFA4}"/>
                  </a:ext>
                </a:extLst>
              </p:cNvPr>
              <p:cNvSpPr txBox="1"/>
              <p:nvPr/>
            </p:nvSpPr>
            <p:spPr bwMode="auto">
              <a:xfrm>
                <a:off x="654050" y="4134465"/>
                <a:ext cx="7835900" cy="914400"/>
              </a:xfrm>
              <a:prstGeom prst="rect">
                <a:avLst/>
              </a:prstGeom>
              <a:noFill/>
              <a:ln>
                <a:noFill/>
              </a:ln>
              <a:effectLst/>
            </p:spPr>
            <p:txBody>
              <a:bodyPr>
                <a:noAutofit/>
              </a:bodyPr>
              <a:lstStyle/>
              <a:p>
                <a:pPr/>
                <a14:m>
                  <m:oMathPara xmlns:m="http://schemas.openxmlformats.org/officeDocument/2006/math">
                    <m:oMathParaPr>
                      <m:jc m:val="center"/>
                    </m:oMathParaPr>
                    <m:oMath xmlns:m="http://schemas.openxmlformats.org/officeDocument/2006/math">
                      <m:sSub>
                        <m:sSubPr>
                          <m:ctrlPr>
                            <a:rPr lang="en-US" altLang="en-US" sz="3200" b="1" i="1" smtClean="0">
                              <a:latin typeface="Cambria Math" panose="02040503050406030204" pitchFamily="18" charset="0"/>
                              <a:ea typeface="Cambria Math" panose="02040503050406030204" pitchFamily="18" charset="0"/>
                            </a:rPr>
                          </m:ctrlPr>
                        </m:sSubPr>
                        <m:e>
                          <m:r>
                            <a:rPr lang="en-US" altLang="en-US" sz="3200" b="1" i="1">
                              <a:latin typeface="Cambria Math" panose="02040503050406030204" pitchFamily="18" charset="0"/>
                              <a:ea typeface="Cambria Math" panose="02040503050406030204" pitchFamily="18" charset="0"/>
                            </a:rPr>
                            <m:t>𝜺</m:t>
                          </m:r>
                        </m:e>
                        <m:sub>
                          <m:r>
                            <a:rPr lang="en-US" altLang="en-US" sz="3200" b="1" i="1" smtClean="0">
                              <a:latin typeface="Cambria Math" panose="02040503050406030204" pitchFamily="18" charset="0"/>
                              <a:ea typeface="Cambria Math" panose="02040503050406030204" pitchFamily="18" charset="0"/>
                            </a:rPr>
                            <m:t>𝑺</m:t>
                          </m:r>
                        </m:sub>
                      </m:sSub>
                      <m:r>
                        <a:rPr lang="en-US" sz="3200" i="1">
                          <a:solidFill>
                            <a:srgbClr val="000000"/>
                          </a:solidFill>
                          <a:latin typeface="Cambria Math" panose="02040503050406030204" pitchFamily="18" charset="0"/>
                        </a:rPr>
                        <m:t>=</m:t>
                      </m:r>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)/2]</m:t>
                          </m:r>
                        </m:num>
                        <m:den>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)/2]</m:t>
                          </m:r>
                        </m:den>
                      </m:f>
                    </m:oMath>
                  </m:oMathPara>
                </a14:m>
                <a:endParaRPr lang="en-US" sz="3200" dirty="0"/>
              </a:p>
            </p:txBody>
          </p:sp>
        </mc:Choice>
        <mc:Fallback xmlns="">
          <p:sp>
            <p:nvSpPr>
              <p:cNvPr id="7" name="Object 3" descr="An equation. Begin equation. Price elasticity of demand equals start fraction left parenthesis Q subscript 2 baseline minus Q subscript 1 baseline right parenthesis divided by left bracket left parenthesis Q subscript 2 baseline plus Q subscript 1 baseline right parenthesis divided by 2 right bracket over left parenthesis P subscript 2 baseline minus P subscript 1 baseline right parenthesis divided by left bracket left parenthesis P subscript 2 baseline plus P subscript 1 baseline right parenthesis divided by 2 right bracket end fraction. End equation.">
                <a:extLst>
                  <a:ext uri="{FF2B5EF4-FFF2-40B4-BE49-F238E27FC236}">
                    <a16:creationId xmlns:a16="http://schemas.microsoft.com/office/drawing/2014/main" id="{6139C58F-2043-4AB0-A8AE-9D0DC787BFA4}"/>
                  </a:ext>
                </a:extLst>
              </p:cNvPr>
              <p:cNvSpPr txBox="1">
                <a:spLocks noRot="1" noChangeAspect="1" noMove="1" noResize="1" noEditPoints="1" noAdjustHandles="1" noChangeArrowheads="1" noChangeShapeType="1" noTextEdit="1"/>
              </p:cNvSpPr>
              <p:nvPr/>
            </p:nvSpPr>
            <p:spPr bwMode="auto">
              <a:xfrm>
                <a:off x="654050" y="4134465"/>
                <a:ext cx="7835900" cy="914400"/>
              </a:xfrm>
              <a:prstGeom prst="rect">
                <a:avLst/>
              </a:prstGeom>
              <a:blipFill>
                <a:blip r:embed="rId2"/>
                <a:stretch>
                  <a:fillRect b="-16667"/>
                </a:stretch>
              </a:blipFill>
              <a:ln>
                <a:noFill/>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E59B1AF4-8119-4BF0-A031-9CFF6AE593A0}"/>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964824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dirty="0"/>
              <a:t>Figure 5 </a:t>
            </a:r>
            <a:r>
              <a:rPr lang="en-US" altLang="en-US" sz="2800" dirty="0"/>
              <a:t>The Price Elasticity of Supply (a, b)</a:t>
            </a:r>
            <a:endParaRPr lang="en-US" altLang="en-US" dirty="0"/>
          </a:p>
        </p:txBody>
      </p:sp>
      <p:sp>
        <p:nvSpPr>
          <p:cNvPr id="37891" name="Slide Number Placeholder 2"/>
          <p:cNvSpPr>
            <a:spLocks noGrp="1"/>
          </p:cNvSpPr>
          <p:nvPr>
            <p:ph type="sldNum" sz="quarter" idx="13"/>
          </p:nvPr>
        </p:nvSpPr>
        <p:spPr>
          <a:xfrm>
            <a:off x="8686800" y="6473825"/>
            <a:ext cx="4524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CF0B3794-3E46-4BFE-B82E-0AFEF39D2EFE}" type="slidenum">
              <a:rPr lang="en-US" altLang="en-US" smtClean="0">
                <a:solidFill>
                  <a:srgbClr val="002060"/>
                </a:solidFill>
              </a:rPr>
              <a:pPr algn="ctr" eaLnBrk="1" hangingPunct="1"/>
              <a:t>27</a:t>
            </a:fld>
            <a:endParaRPr lang="en-US" altLang="en-US" dirty="0">
              <a:solidFill>
                <a:srgbClr val="002060"/>
              </a:solidFill>
            </a:endParaRPr>
          </a:p>
        </p:txBody>
      </p:sp>
      <p:pic>
        <p:nvPicPr>
          <p:cNvPr id="2" name="Picture 1" descr="A line graph for perfectly inelastic supply, where the elasticity equals 0. The x axis is Quantity. The y axis is Price. A blue vertical line is labeled supply intersects the x axis at 100. Between the y axis points 4 and 5 dollars, there is an arrow pointing up. There are two text boxes. The first one, pointing at the up-pointing arrow, is captioned: 1. An increase in price... The second one, pointing at the Demand line, is captioned: 2. ...leaves the quantity supplied unchanged. &#10;&#10;A line graph for inelastic supply, where the elasticity is less than 1. The x axis is Quantity. The y axis is Price. A blue line with a positive slope is labeled: Supply passes through the points of the initial price and increased price. On the y axis, between 4 and 5 dollars, these points contain an arrow pointing up. On the x axis, between the quantities 100 and 110, there is an arrow pointing right. There are two text boxes. One pointing at the upwards-pointing arrow is captioned: 1. A 22 percent increase in price... The second one pointing at the left-pointing arrow is captioned: 2. ... leads to a 10 percent increase in quantity supplied.&#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362" y="1485900"/>
            <a:ext cx="8403275" cy="3886200"/>
          </a:xfrm>
          <a:prstGeom prst="rect">
            <a:avLst/>
          </a:prstGeom>
        </p:spPr>
      </p:pic>
      <p:sp>
        <p:nvSpPr>
          <p:cNvPr id="5" name="TextBox 4">
            <a:extLst>
              <a:ext uri="{FF2B5EF4-FFF2-40B4-BE49-F238E27FC236}">
                <a16:creationId xmlns:a16="http://schemas.microsoft.com/office/drawing/2014/main" id="{64A5C3C5-768F-43F9-B054-A33FA7C23E9D}"/>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4233100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t>Figure 5 </a:t>
            </a:r>
            <a:r>
              <a:rPr lang="en-US" altLang="en-US" sz="2800" dirty="0"/>
              <a:t>The Price Elasticity of Supply (c)</a:t>
            </a:r>
          </a:p>
        </p:txBody>
      </p:sp>
      <p:sp>
        <p:nvSpPr>
          <p:cNvPr id="38915" name="Slide Number Placeholder 2"/>
          <p:cNvSpPr>
            <a:spLocks noGrp="1"/>
          </p:cNvSpPr>
          <p:nvPr>
            <p:ph type="sldNum" sz="quarter" idx="13"/>
          </p:nvPr>
        </p:nvSpPr>
        <p:spPr>
          <a:xfrm>
            <a:off x="8686800" y="6473825"/>
            <a:ext cx="4524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9E934264-B0F9-474A-B2C5-BC46E2EB0A94}" type="slidenum">
              <a:rPr lang="en-US" altLang="en-US" smtClean="0">
                <a:solidFill>
                  <a:srgbClr val="002060"/>
                </a:solidFill>
              </a:rPr>
              <a:pPr algn="ctr" eaLnBrk="1" hangingPunct="1"/>
              <a:t>28</a:t>
            </a:fld>
            <a:endParaRPr lang="en-US" altLang="en-US" dirty="0">
              <a:solidFill>
                <a:srgbClr val="002060"/>
              </a:solidFill>
            </a:endParaRPr>
          </a:p>
        </p:txBody>
      </p:sp>
      <p:pic>
        <p:nvPicPr>
          <p:cNvPr id="2" name="Picture 1" descr="A line graph for unit elastic supply, where the elasticity equals 1. The x axis is Quantity. The y axis is Price. A blue line with a positive slope is labeled: Supply passes through the points of the initial price and increased price. On the y axis, between 4 and 5 dollars, these points contain an arrow pointing up. On the x axis, between the quantities 100 and 125, there is an arrow pointing right. There are two text boxes. One pointing at the upwards-pointing arrow is captioned: 1. A 22 percent increase in price... The second one pointing at the left-pointing arrow is captioned: 2. ... leads to a 22 percent increase in quantity suppli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779" y="1543276"/>
            <a:ext cx="8743948" cy="3886200"/>
          </a:xfrm>
          <a:prstGeom prst="rect">
            <a:avLst/>
          </a:prstGeom>
        </p:spPr>
      </p:pic>
      <p:sp>
        <p:nvSpPr>
          <p:cNvPr id="5" name="TextBox 4">
            <a:extLst>
              <a:ext uri="{FF2B5EF4-FFF2-40B4-BE49-F238E27FC236}">
                <a16:creationId xmlns:a16="http://schemas.microsoft.com/office/drawing/2014/main" id="{768837B8-266F-43D1-B080-92E9AE5B2126}"/>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521813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a:t>Figure 5 </a:t>
            </a:r>
            <a:r>
              <a:rPr lang="en-US" altLang="en-US" sz="2800" dirty="0"/>
              <a:t>The Price Elasticity of Supply (d, e)</a:t>
            </a:r>
          </a:p>
        </p:txBody>
      </p:sp>
      <p:sp>
        <p:nvSpPr>
          <p:cNvPr id="39939" name="Slide Number Placeholder 2"/>
          <p:cNvSpPr>
            <a:spLocks noGrp="1"/>
          </p:cNvSpPr>
          <p:nvPr>
            <p:ph type="sldNum" sz="quarter" idx="13"/>
          </p:nvPr>
        </p:nvSpPr>
        <p:spPr>
          <a:xfrm>
            <a:off x="8686800" y="6473825"/>
            <a:ext cx="4524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95B3011B-FC74-4F1F-84E7-DF76773E6BA2}" type="slidenum">
              <a:rPr lang="en-US" altLang="en-US" smtClean="0">
                <a:solidFill>
                  <a:srgbClr val="002060"/>
                </a:solidFill>
              </a:rPr>
              <a:pPr algn="ctr" eaLnBrk="1" hangingPunct="1"/>
              <a:t>29</a:t>
            </a:fld>
            <a:endParaRPr lang="en-US" altLang="en-US" dirty="0">
              <a:solidFill>
                <a:srgbClr val="002060"/>
              </a:solidFill>
            </a:endParaRPr>
          </a:p>
        </p:txBody>
      </p:sp>
      <p:pic>
        <p:nvPicPr>
          <p:cNvPr id="2" name="Picture 1" descr="A line graph for elastic supply, where the elasticity is greater than 1. The x axis is Quantity. The y axis is Price. A blue line with a positive slope is labeled: supply passes through the points of the initial price and increased price. On the y axis, between 4 and 5 dollars, these points contain an arrow pointing up. On the x axis, between the quantities 100 and 200, there is an arrow pointing right. There are two text boxes. One pointing at the upwards-pointing arrow is captioned: 1. A 22 percent increase in price... The second one pointing at the left-pointing arrow is captioned: 2. ... leads to a 67 percent increase in quantity supplied.&#10;&#10;A line graph for perfect elastic supply, where the elasticity equals infinity. The x axis is Quantity. The y axis is Price. A horizontal line labeled supply hits the y axis at four dollars. There are three textboxes. The first one, pointing above the Demand line, is captioned: 1. At any price above 4 dollars, quantity supplied is infinity. The second one, pointing directly at the supply line, is captioned: 2. At exactly 4 dollars, producers will supply any quantity. The third textbox, below the Supply line, is captioned: 3. At a price below 4 dollars, quantity supplied is zero.&#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102" y="1562100"/>
            <a:ext cx="8279834" cy="3733800"/>
          </a:xfrm>
          <a:prstGeom prst="rect">
            <a:avLst/>
          </a:prstGeom>
        </p:spPr>
      </p:pic>
      <p:sp>
        <p:nvSpPr>
          <p:cNvPr id="5" name="TextBox 4">
            <a:extLst>
              <a:ext uri="{FF2B5EF4-FFF2-40B4-BE49-F238E27FC236}">
                <a16:creationId xmlns:a16="http://schemas.microsoft.com/office/drawing/2014/main" id="{DAD188E7-D2F2-447F-AA59-F25030C5D7E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1683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70035" y="0"/>
            <a:ext cx="7803931" cy="860961"/>
          </a:xfrm>
        </p:spPr>
        <p:txBody>
          <a:bodyPr wrap="square" anchor="t"/>
          <a:lstStyle/>
          <a:p>
            <a:r>
              <a:rPr lang="en-US" altLang="en-US" dirty="0"/>
              <a:t>The Elasticity of Demand</a:t>
            </a:r>
          </a:p>
        </p:txBody>
      </p:sp>
      <mc:AlternateContent xmlns:mc="http://schemas.openxmlformats.org/markup-compatibility/2006" xmlns:a14="http://schemas.microsoft.com/office/drawing/2010/main">
        <mc:Choice Requires="a14">
          <p:sp>
            <p:nvSpPr>
              <p:cNvPr id="11267" name="Content Placeholder 2"/>
              <p:cNvSpPr>
                <a:spLocks noGrp="1"/>
              </p:cNvSpPr>
              <p:nvPr>
                <p:ph idx="1"/>
              </p:nvPr>
            </p:nvSpPr>
            <p:spPr>
              <a:xfrm>
                <a:off x="277813" y="977900"/>
                <a:ext cx="8588375" cy="5118100"/>
              </a:xfrm>
            </p:spPr>
            <p:txBody>
              <a:bodyPr/>
              <a:lstStyle/>
              <a:p>
                <a:r>
                  <a:rPr lang="en-US" altLang="en-US" dirty="0"/>
                  <a:t>Price elasticity of demand</a:t>
                </a:r>
              </a:p>
              <a:p>
                <a:pPr lvl="1"/>
                <a:r>
                  <a:rPr lang="en-US" altLang="en-US" dirty="0">
                    <a:solidFill>
                      <a:srgbClr val="00B050"/>
                    </a:solidFill>
                  </a:rPr>
                  <a:t>Percentage change in quantity</a:t>
                </a:r>
                <a:r>
                  <a:rPr lang="en-US" altLang="en-US" dirty="0"/>
                  <a:t> demanded divided </a:t>
                </a:r>
                <a:r>
                  <a:rPr lang="en-US" altLang="en-US" dirty="0">
                    <a:solidFill>
                      <a:srgbClr val="00B050"/>
                    </a:solidFill>
                  </a:rPr>
                  <a:t>by the percentage change in price</a:t>
                </a:r>
              </a:p>
              <a:p>
                <a:r>
                  <a:rPr lang="en-US" altLang="en-US" dirty="0"/>
                  <a:t>Elastic demand (</a:t>
                </a:r>
                <a14:m>
                  <m:oMath xmlns:m="http://schemas.openxmlformats.org/officeDocument/2006/math">
                    <m:d>
                      <m:dPr>
                        <m:begChr m:val="|"/>
                        <m:endChr m:val="|"/>
                        <m:ctrlPr>
                          <a:rPr lang="en-US" altLang="en-US" b="1" i="1" smtClean="0">
                            <a:latin typeface="Cambria Math" panose="02040503050406030204" pitchFamily="18" charset="0"/>
                            <a:ea typeface="Cambria Math" panose="02040503050406030204" pitchFamily="18" charset="0"/>
                          </a:rPr>
                        </m:ctrlPr>
                      </m:dPr>
                      <m:e>
                        <m:sSub>
                          <m:sSubPr>
                            <m:ctrlPr>
                              <a:rPr lang="en-US" altLang="en-US" b="1" i="1" smtClean="0">
                                <a:latin typeface="Cambria Math" panose="02040503050406030204" pitchFamily="18" charset="0"/>
                                <a:ea typeface="Cambria Math" panose="02040503050406030204" pitchFamily="18" charset="0"/>
                              </a:rPr>
                            </m:ctrlPr>
                          </m:sSubPr>
                          <m:e>
                            <m:r>
                              <a:rPr lang="en-US" altLang="en-US" b="1" i="1">
                                <a:latin typeface="Cambria Math" panose="02040503050406030204" pitchFamily="18" charset="0"/>
                                <a:ea typeface="Cambria Math" panose="02040503050406030204" pitchFamily="18" charset="0"/>
                              </a:rPr>
                              <m:t>𝜺</m:t>
                            </m:r>
                          </m:e>
                          <m:sub>
                            <m:r>
                              <a:rPr lang="en-US" altLang="en-US" b="1" i="1" smtClean="0">
                                <a:latin typeface="Cambria Math" panose="02040503050406030204" pitchFamily="18" charset="0"/>
                                <a:ea typeface="Cambria Math" panose="02040503050406030204" pitchFamily="18" charset="0"/>
                              </a:rPr>
                              <m:t>𝑫</m:t>
                            </m:r>
                          </m:sub>
                        </m:sSub>
                      </m:e>
                    </m:d>
                    <m:r>
                      <a:rPr lang="en-US" altLang="en-US" b="1" i="1" smtClean="0">
                        <a:latin typeface="Cambria Math" panose="02040503050406030204" pitchFamily="18" charset="0"/>
                        <a:ea typeface="Cambria Math" panose="02040503050406030204" pitchFamily="18" charset="0"/>
                      </a:rPr>
                      <m:t>&gt;</m:t>
                    </m:r>
                    <m:r>
                      <a:rPr lang="en-US" altLang="en-US" b="1" i="1" smtClean="0">
                        <a:latin typeface="Cambria Math" panose="02040503050406030204" pitchFamily="18" charset="0"/>
                        <a:ea typeface="Cambria Math" panose="02040503050406030204" pitchFamily="18" charset="0"/>
                      </a:rPr>
                      <m:t>𝟏</m:t>
                    </m:r>
                  </m:oMath>
                </a14:m>
                <a:r>
                  <a:rPr lang="en-US" altLang="en-US" dirty="0"/>
                  <a:t>)</a:t>
                </a:r>
              </a:p>
              <a:p>
                <a:pPr lvl="1"/>
                <a:r>
                  <a:rPr lang="en-US" altLang="en-US" dirty="0"/>
                  <a:t>Quantity demanded </a:t>
                </a:r>
                <a:r>
                  <a:rPr lang="en-US" altLang="en-US" b="1" dirty="0">
                    <a:solidFill>
                      <a:srgbClr val="00B050"/>
                    </a:solidFill>
                  </a:rPr>
                  <a:t>responds</a:t>
                </a:r>
                <a:r>
                  <a:rPr lang="en-US" altLang="en-US" dirty="0"/>
                  <a:t> </a:t>
                </a:r>
                <a:r>
                  <a:rPr lang="en-US" altLang="en-US" b="1" dirty="0">
                    <a:solidFill>
                      <a:srgbClr val="00B050"/>
                    </a:solidFill>
                  </a:rPr>
                  <a:t>substantially</a:t>
                </a:r>
                <a:r>
                  <a:rPr lang="en-US" altLang="en-US" dirty="0"/>
                  <a:t> to changes in price</a:t>
                </a:r>
              </a:p>
              <a:p>
                <a:r>
                  <a:rPr lang="en-US" altLang="en-US" dirty="0"/>
                  <a:t>Inelastic demand (</a:t>
                </a:r>
                <a14:m>
                  <m:oMath xmlns:m="http://schemas.openxmlformats.org/officeDocument/2006/math">
                    <m:d>
                      <m:dPr>
                        <m:begChr m:val="|"/>
                        <m:endChr m:val="|"/>
                        <m:ctrlPr>
                          <a:rPr lang="en-US" altLang="en-US" b="1" i="1" smtClean="0">
                            <a:latin typeface="Cambria Math" panose="02040503050406030204" pitchFamily="18" charset="0"/>
                            <a:ea typeface="Cambria Math" panose="02040503050406030204" pitchFamily="18" charset="0"/>
                          </a:rPr>
                        </m:ctrlPr>
                      </m:dPr>
                      <m:e>
                        <m:sSub>
                          <m:sSubPr>
                            <m:ctrlPr>
                              <a:rPr lang="en-US" altLang="en-US" b="1" i="1">
                                <a:latin typeface="Cambria Math" panose="02040503050406030204" pitchFamily="18" charset="0"/>
                                <a:ea typeface="Cambria Math" panose="02040503050406030204" pitchFamily="18" charset="0"/>
                              </a:rPr>
                            </m:ctrlPr>
                          </m:sSubPr>
                          <m:e>
                            <m:r>
                              <a:rPr lang="en-US" altLang="en-US" b="1" i="1">
                                <a:latin typeface="Cambria Math" panose="02040503050406030204" pitchFamily="18" charset="0"/>
                                <a:ea typeface="Cambria Math" panose="02040503050406030204" pitchFamily="18" charset="0"/>
                              </a:rPr>
                              <m:t>𝜺</m:t>
                            </m:r>
                          </m:e>
                          <m:sub>
                            <m:r>
                              <a:rPr lang="en-US" altLang="en-US" b="1" i="1">
                                <a:latin typeface="Cambria Math" panose="02040503050406030204" pitchFamily="18" charset="0"/>
                                <a:ea typeface="Cambria Math" panose="02040503050406030204" pitchFamily="18" charset="0"/>
                              </a:rPr>
                              <m:t>𝑫</m:t>
                            </m:r>
                          </m:sub>
                        </m:sSub>
                      </m:e>
                    </m:d>
                    <m:r>
                      <a:rPr lang="en-US" altLang="en-US" b="1" i="1" smtClean="0">
                        <a:latin typeface="Cambria Math" panose="02040503050406030204" pitchFamily="18" charset="0"/>
                        <a:ea typeface="Cambria Math" panose="02040503050406030204" pitchFamily="18" charset="0"/>
                      </a:rPr>
                      <m:t>&lt;</m:t>
                    </m:r>
                    <m:r>
                      <a:rPr lang="en-US" altLang="en-US" b="1" i="1" smtClean="0">
                        <a:latin typeface="Cambria Math" panose="02040503050406030204" pitchFamily="18" charset="0"/>
                        <a:ea typeface="Cambria Math" panose="02040503050406030204" pitchFamily="18" charset="0"/>
                      </a:rPr>
                      <m:t>𝟏</m:t>
                    </m:r>
                  </m:oMath>
                </a14:m>
                <a:r>
                  <a:rPr lang="en-US" altLang="en-US" dirty="0"/>
                  <a:t>)</a:t>
                </a:r>
              </a:p>
              <a:p>
                <a:pPr lvl="1"/>
                <a:r>
                  <a:rPr lang="en-US" altLang="en-US" dirty="0"/>
                  <a:t>Quantity demanded </a:t>
                </a:r>
                <a:r>
                  <a:rPr lang="en-US" altLang="en-US" b="1" dirty="0">
                    <a:solidFill>
                      <a:srgbClr val="00B050"/>
                    </a:solidFill>
                  </a:rPr>
                  <a:t>responds</a:t>
                </a:r>
                <a:r>
                  <a:rPr lang="en-US" altLang="en-US" dirty="0"/>
                  <a:t> only </a:t>
                </a:r>
                <a:r>
                  <a:rPr lang="en-US" altLang="en-US" b="1" dirty="0">
                    <a:solidFill>
                      <a:srgbClr val="00B050"/>
                    </a:solidFill>
                  </a:rPr>
                  <a:t>slightly</a:t>
                </a:r>
                <a:r>
                  <a:rPr lang="en-US" altLang="en-US" dirty="0"/>
                  <a:t> to changes in price</a:t>
                </a:r>
              </a:p>
            </p:txBody>
          </p:sp>
        </mc:Choice>
        <mc:Fallback xmlns="">
          <p:sp>
            <p:nvSpPr>
              <p:cNvPr id="11267" name="Content Placeholder 2"/>
              <p:cNvSpPr>
                <a:spLocks noGrp="1" noRot="1" noChangeAspect="1" noMove="1" noResize="1" noEditPoints="1" noAdjustHandles="1" noChangeArrowheads="1" noChangeShapeType="1" noTextEdit="1"/>
              </p:cNvSpPr>
              <p:nvPr>
                <p:ph idx="1"/>
              </p:nvPr>
            </p:nvSpPr>
            <p:spPr>
              <a:xfrm>
                <a:off x="277813" y="977900"/>
                <a:ext cx="8588375" cy="5118100"/>
              </a:xfrm>
              <a:blipFill>
                <a:blip r:embed="rId2"/>
                <a:stretch>
                  <a:fillRect l="-1776" t="-1667" r="-1349" b="-2976"/>
                </a:stretch>
              </a:blipFill>
            </p:spPr>
            <p:txBody>
              <a:bodyPr/>
              <a:lstStyle/>
              <a:p>
                <a:r>
                  <a:rPr lang="en-US">
                    <a:noFill/>
                  </a:rPr>
                  <a:t> </a:t>
                </a:r>
              </a:p>
            </p:txBody>
          </p:sp>
        </mc:Fallback>
      </mc:AlternateContent>
      <p:sp>
        <p:nvSpPr>
          <p:cNvPr id="11269"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AD02EECE-C17A-40F6-86E2-621554201F93}" type="slidenum">
              <a:rPr lang="en-US" altLang="en-US" sz="1200" smtClean="0">
                <a:solidFill>
                  <a:srgbClr val="002060"/>
                </a:solidFill>
              </a:rPr>
              <a:pPr algn="ctr" eaLnBrk="1" hangingPunct="1"/>
              <a:t>3</a:t>
            </a:fld>
            <a:endParaRPr lang="en-US" altLang="en-US" sz="1200" dirty="0">
              <a:solidFill>
                <a:srgbClr val="002060"/>
              </a:solidFill>
            </a:endParaRPr>
          </a:p>
        </p:txBody>
      </p:sp>
      <p:sp>
        <p:nvSpPr>
          <p:cNvPr id="5" name="TextBox 4">
            <a:extLst>
              <a:ext uri="{FF2B5EF4-FFF2-40B4-BE49-F238E27FC236}">
                <a16:creationId xmlns:a16="http://schemas.microsoft.com/office/drawing/2014/main" id="{821DF531-EECE-4A53-9A05-975EB52375F4}"/>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1907648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t>Figure 6 </a:t>
            </a:r>
            <a:r>
              <a:rPr lang="en-US" altLang="en-US" sz="2800" dirty="0"/>
              <a:t>How the Price Elasticity of Supply Can Vary</a:t>
            </a:r>
          </a:p>
        </p:txBody>
      </p:sp>
      <p:pic>
        <p:nvPicPr>
          <p:cNvPr id="14338" name="Picture 2" descr="A line graph. The x axis, Quantity, ranges from 0 to 15 dollars. The y axis, price, ranges from 0 to 525. A blue curve with a positive slope is labeled: Supply passes through four points. There are two boxes. The first one, captioned: Elasticity is large (greater than one), points at the portion of the Supply curve between the x coordinates of 100 and 200 and the y coordinates of 3 and 4 dollars. The second one, captioned: Elasticity is small (less than 1), points at the portion of the supply curve between the x coordinates of 500 and 525 and the y coordinates of 12 and 15 doll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882" y="1371600"/>
            <a:ext cx="6472236" cy="3556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987" name="Slide Number Placeholder 2"/>
          <p:cNvSpPr>
            <a:spLocks noGrp="1"/>
          </p:cNvSpPr>
          <p:nvPr>
            <p:ph type="sldNum" sz="quarter" idx="13"/>
          </p:nvPr>
        </p:nvSpPr>
        <p:spPr>
          <a:xfrm>
            <a:off x="8686800" y="6473825"/>
            <a:ext cx="452438" cy="379413"/>
          </a:xfr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5EF42B7C-B381-47D2-ABC6-4217D07BCA6A}" type="slidenum">
              <a:rPr lang="en-US" altLang="en-US" smtClean="0">
                <a:solidFill>
                  <a:srgbClr val="002060"/>
                </a:solidFill>
              </a:rPr>
              <a:pPr algn="ctr" eaLnBrk="1" hangingPunct="1"/>
              <a:t>30</a:t>
            </a:fld>
            <a:endParaRPr lang="en-US" altLang="en-US" dirty="0">
              <a:solidFill>
                <a:srgbClr val="002060"/>
              </a:solidFill>
            </a:endParaRPr>
          </a:p>
        </p:txBody>
      </p:sp>
      <p:sp>
        <p:nvSpPr>
          <p:cNvPr id="5" name="TextBox 4">
            <a:extLst>
              <a:ext uri="{FF2B5EF4-FFF2-40B4-BE49-F238E27FC236}">
                <a16:creationId xmlns:a16="http://schemas.microsoft.com/office/drawing/2014/main" id="{6DF05913-E863-4321-9056-1FC0836B607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271021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70035" y="-9427"/>
            <a:ext cx="7803931" cy="684030"/>
          </a:xfrm>
        </p:spPr>
        <p:txBody>
          <a:bodyPr wrap="square" anchor="t"/>
          <a:lstStyle/>
          <a:p>
            <a:r>
              <a:rPr lang="en-US" altLang="en-US" dirty="0"/>
              <a:t>The Elasticity of Demand</a:t>
            </a:r>
          </a:p>
        </p:txBody>
      </p:sp>
      <p:sp>
        <p:nvSpPr>
          <p:cNvPr id="12291" name="Content Placeholder 2"/>
          <p:cNvSpPr>
            <a:spLocks noGrp="1"/>
          </p:cNvSpPr>
          <p:nvPr>
            <p:ph idx="1"/>
          </p:nvPr>
        </p:nvSpPr>
        <p:spPr>
          <a:xfrm>
            <a:off x="277813" y="1025525"/>
            <a:ext cx="8588375" cy="4308475"/>
          </a:xfrm>
        </p:spPr>
        <p:txBody>
          <a:bodyPr/>
          <a:lstStyle/>
          <a:p>
            <a:r>
              <a:rPr lang="en-US" altLang="en-US" b="1" dirty="0"/>
              <a:t>Determinants</a:t>
            </a:r>
            <a:r>
              <a:rPr lang="en-US" altLang="en-US" dirty="0"/>
              <a:t> of price elasticity of demand</a:t>
            </a:r>
          </a:p>
          <a:p>
            <a:pPr lvl="1"/>
            <a:r>
              <a:rPr lang="en-US" altLang="en-US" dirty="0"/>
              <a:t>Availability of close </a:t>
            </a:r>
            <a:r>
              <a:rPr lang="en-US" altLang="en-US" b="1" dirty="0">
                <a:solidFill>
                  <a:srgbClr val="00B050"/>
                </a:solidFill>
              </a:rPr>
              <a:t>substitutes</a:t>
            </a:r>
          </a:p>
          <a:p>
            <a:pPr lvl="2"/>
            <a:r>
              <a:rPr lang="en-US" altLang="en-US" dirty="0"/>
              <a:t>Goods with close substitutes: </a:t>
            </a:r>
            <a:r>
              <a:rPr lang="en-US" altLang="en-US" b="1" dirty="0">
                <a:highlight>
                  <a:srgbClr val="FFFF00"/>
                </a:highlight>
              </a:rPr>
              <a:t>more elastic </a:t>
            </a:r>
            <a:r>
              <a:rPr lang="en-US" altLang="en-US" dirty="0"/>
              <a:t>demand</a:t>
            </a:r>
          </a:p>
          <a:p>
            <a:pPr lvl="1"/>
            <a:r>
              <a:rPr lang="en-US" altLang="en-US" b="1" dirty="0">
                <a:solidFill>
                  <a:srgbClr val="00B050"/>
                </a:solidFill>
              </a:rPr>
              <a:t>Necessities</a:t>
            </a:r>
            <a:r>
              <a:rPr lang="en-US" altLang="en-US" dirty="0"/>
              <a:t> versus </a:t>
            </a:r>
            <a:r>
              <a:rPr lang="en-US" altLang="en-US" b="1" dirty="0">
                <a:solidFill>
                  <a:srgbClr val="00B050"/>
                </a:solidFill>
              </a:rPr>
              <a:t>luxuries</a:t>
            </a:r>
          </a:p>
          <a:p>
            <a:pPr lvl="2"/>
            <a:r>
              <a:rPr lang="en-US" altLang="en-US" b="1" dirty="0">
                <a:solidFill>
                  <a:srgbClr val="00B050"/>
                </a:solidFill>
              </a:rPr>
              <a:t>Necessities</a:t>
            </a:r>
            <a:r>
              <a:rPr lang="en-US" altLang="en-US" dirty="0"/>
              <a:t>: </a:t>
            </a:r>
            <a:r>
              <a:rPr lang="en-US" altLang="en-US" b="1" dirty="0">
                <a:solidFill>
                  <a:srgbClr val="00B050"/>
                </a:solidFill>
              </a:rPr>
              <a:t>inelastic</a:t>
            </a:r>
            <a:r>
              <a:rPr lang="en-US" altLang="en-US" dirty="0"/>
              <a:t> demand</a:t>
            </a:r>
          </a:p>
          <a:p>
            <a:pPr lvl="2"/>
            <a:r>
              <a:rPr lang="en-US" altLang="en-US" b="1" dirty="0">
                <a:solidFill>
                  <a:srgbClr val="00B050"/>
                </a:solidFill>
              </a:rPr>
              <a:t>Luxuries</a:t>
            </a:r>
            <a:r>
              <a:rPr lang="en-US" altLang="en-US" dirty="0"/>
              <a:t>: </a:t>
            </a:r>
            <a:r>
              <a:rPr lang="en-US" altLang="en-US" b="1" dirty="0">
                <a:solidFill>
                  <a:srgbClr val="00B050"/>
                </a:solidFill>
              </a:rPr>
              <a:t>elastic</a:t>
            </a:r>
            <a:r>
              <a:rPr lang="en-US" altLang="en-US" dirty="0"/>
              <a:t> demand</a:t>
            </a:r>
          </a:p>
        </p:txBody>
      </p:sp>
      <p:sp>
        <p:nvSpPr>
          <p:cNvPr id="12293"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37B9ABEE-0CB9-4200-B316-01121FDDCB86}" type="slidenum">
              <a:rPr lang="en-US" altLang="en-US" sz="1200" smtClean="0">
                <a:solidFill>
                  <a:srgbClr val="002060"/>
                </a:solidFill>
              </a:rPr>
              <a:pPr algn="ctr" eaLnBrk="1" hangingPunct="1"/>
              <a:t>4</a:t>
            </a:fld>
            <a:endParaRPr lang="en-US" altLang="en-US" sz="1200" dirty="0">
              <a:solidFill>
                <a:srgbClr val="002060"/>
              </a:solidFill>
            </a:endParaRPr>
          </a:p>
        </p:txBody>
      </p:sp>
      <p:sp>
        <p:nvSpPr>
          <p:cNvPr id="5" name="TextBox 4">
            <a:extLst>
              <a:ext uri="{FF2B5EF4-FFF2-40B4-BE49-F238E27FC236}">
                <a16:creationId xmlns:a16="http://schemas.microsoft.com/office/drawing/2014/main" id="{58884338-078F-42E7-9693-2551D925B223}"/>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004021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70035" y="-9427"/>
            <a:ext cx="7803931" cy="860961"/>
          </a:xfrm>
        </p:spPr>
        <p:txBody>
          <a:bodyPr wrap="square" anchor="t"/>
          <a:lstStyle/>
          <a:p>
            <a:r>
              <a:rPr lang="en-US" altLang="en-US" dirty="0"/>
              <a:t>The Elasticity of Demand</a:t>
            </a:r>
          </a:p>
        </p:txBody>
      </p:sp>
      <p:sp>
        <p:nvSpPr>
          <p:cNvPr id="13315" name="Content Placeholder 2"/>
          <p:cNvSpPr>
            <a:spLocks noGrp="1"/>
          </p:cNvSpPr>
          <p:nvPr>
            <p:ph idx="1"/>
          </p:nvPr>
        </p:nvSpPr>
        <p:spPr>
          <a:xfrm>
            <a:off x="277813" y="1025525"/>
            <a:ext cx="8588375" cy="4460875"/>
          </a:xfrm>
        </p:spPr>
        <p:txBody>
          <a:bodyPr/>
          <a:lstStyle/>
          <a:p>
            <a:r>
              <a:rPr lang="en-US" altLang="en-US" b="1" dirty="0"/>
              <a:t>Determinants</a:t>
            </a:r>
            <a:r>
              <a:rPr lang="en-US" altLang="en-US" dirty="0"/>
              <a:t> of price elasticity of demand</a:t>
            </a:r>
          </a:p>
          <a:p>
            <a:pPr lvl="1"/>
            <a:r>
              <a:rPr lang="en-US" altLang="en-US" dirty="0"/>
              <a:t>Definition of the market</a:t>
            </a:r>
          </a:p>
          <a:p>
            <a:pPr lvl="2"/>
            <a:r>
              <a:rPr lang="en-US" altLang="en-US" b="1" dirty="0">
                <a:solidFill>
                  <a:srgbClr val="00B050"/>
                </a:solidFill>
              </a:rPr>
              <a:t>Narrowly defined </a:t>
            </a:r>
            <a:r>
              <a:rPr lang="en-US" altLang="en-US" dirty="0"/>
              <a:t>markets: </a:t>
            </a:r>
            <a:r>
              <a:rPr lang="en-US" altLang="en-US" b="1" dirty="0">
                <a:solidFill>
                  <a:srgbClr val="00B050"/>
                </a:solidFill>
              </a:rPr>
              <a:t>more elastic </a:t>
            </a:r>
            <a:r>
              <a:rPr lang="en-US" altLang="en-US" dirty="0"/>
              <a:t>demand</a:t>
            </a:r>
          </a:p>
          <a:p>
            <a:pPr marL="914400" lvl="2" indent="0" algn="ctr">
              <a:buNone/>
            </a:pPr>
            <a:r>
              <a:rPr lang="en-US" altLang="en-US" dirty="0"/>
              <a:t>beverages </a:t>
            </a:r>
            <a:r>
              <a:rPr lang="en-US" altLang="en-US" dirty="0">
                <a:sym typeface="Wingdings" panose="05000000000000000000" pitchFamily="2" charset="2"/>
              </a:rPr>
              <a:t>– soda – Coke</a:t>
            </a:r>
            <a:endParaRPr lang="en-US" altLang="en-US" dirty="0"/>
          </a:p>
          <a:p>
            <a:pPr lvl="1"/>
            <a:r>
              <a:rPr lang="en-US" altLang="en-US" dirty="0"/>
              <a:t>Time horizon</a:t>
            </a:r>
          </a:p>
          <a:p>
            <a:pPr lvl="2"/>
            <a:r>
              <a:rPr lang="en-US" altLang="en-US" dirty="0"/>
              <a:t>Demand is </a:t>
            </a:r>
            <a:r>
              <a:rPr lang="en-US" altLang="en-US" b="1" dirty="0">
                <a:solidFill>
                  <a:srgbClr val="00B050"/>
                </a:solidFill>
              </a:rPr>
              <a:t>more elastic </a:t>
            </a:r>
            <a:r>
              <a:rPr lang="en-US" altLang="en-US" dirty="0"/>
              <a:t>over </a:t>
            </a:r>
            <a:r>
              <a:rPr lang="en-US" altLang="en-US" b="1" dirty="0">
                <a:solidFill>
                  <a:srgbClr val="00B050"/>
                </a:solidFill>
              </a:rPr>
              <a:t>longer time horizons</a:t>
            </a:r>
          </a:p>
        </p:txBody>
      </p:sp>
      <p:sp>
        <p:nvSpPr>
          <p:cNvPr id="13317"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7A3DE6D-7F6D-4184-8E46-DCDB693ED27B}" type="slidenum">
              <a:rPr lang="en-US" altLang="en-US" sz="1200" smtClean="0">
                <a:solidFill>
                  <a:srgbClr val="002060"/>
                </a:solidFill>
              </a:rPr>
              <a:pPr algn="ctr" eaLnBrk="1" hangingPunct="1"/>
              <a:t>5</a:t>
            </a:fld>
            <a:endParaRPr lang="en-US" altLang="en-US" sz="1200" dirty="0">
              <a:solidFill>
                <a:srgbClr val="002060"/>
              </a:solidFill>
            </a:endParaRPr>
          </a:p>
        </p:txBody>
      </p:sp>
      <p:sp>
        <p:nvSpPr>
          <p:cNvPr id="5" name="TextBox 4">
            <a:extLst>
              <a:ext uri="{FF2B5EF4-FFF2-40B4-BE49-F238E27FC236}">
                <a16:creationId xmlns:a16="http://schemas.microsoft.com/office/drawing/2014/main" id="{FC7BC786-90EE-4924-8584-CE8514664296}"/>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51813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70035" y="-12550"/>
            <a:ext cx="7803931" cy="860961"/>
          </a:xfrm>
        </p:spPr>
        <p:txBody>
          <a:bodyPr wrap="square" anchor="t"/>
          <a:lstStyle/>
          <a:p>
            <a:r>
              <a:rPr lang="en-US" altLang="en-US" dirty="0"/>
              <a:t>The Elasticity of Demand</a:t>
            </a:r>
          </a:p>
        </p:txBody>
      </p:sp>
      <p:sp>
        <p:nvSpPr>
          <p:cNvPr id="14339" name="Content Placeholder 2"/>
          <p:cNvSpPr>
            <a:spLocks noGrp="1"/>
          </p:cNvSpPr>
          <p:nvPr>
            <p:ph idx="1"/>
          </p:nvPr>
        </p:nvSpPr>
        <p:spPr>
          <a:xfrm>
            <a:off x="277813" y="1025525"/>
            <a:ext cx="8588375" cy="3622675"/>
          </a:xfrm>
        </p:spPr>
        <p:txBody>
          <a:bodyPr/>
          <a:lstStyle/>
          <a:p>
            <a:r>
              <a:rPr lang="en-US" altLang="en-US" dirty="0"/>
              <a:t>Computing the price elasticity of demand</a:t>
            </a:r>
          </a:p>
          <a:p>
            <a:endParaRPr lang="en-US" altLang="en-US" dirty="0"/>
          </a:p>
          <a:p>
            <a:r>
              <a:rPr lang="en-US" altLang="en-US" dirty="0"/>
              <a:t>Midpoint method</a:t>
            </a:r>
          </a:p>
          <a:p>
            <a:pPr lvl="1"/>
            <a:r>
              <a:rPr lang="en-US" altLang="en-US" dirty="0"/>
              <a:t>Two points: (Q</a:t>
            </a:r>
            <a:r>
              <a:rPr lang="en-US" altLang="en-US" baseline="-25000" dirty="0"/>
              <a:t>1</a:t>
            </a:r>
            <a:r>
              <a:rPr lang="en-US" altLang="en-US" dirty="0"/>
              <a:t>, P</a:t>
            </a:r>
            <a:r>
              <a:rPr lang="en-US" altLang="en-US" baseline="-25000" dirty="0"/>
              <a:t>1</a:t>
            </a:r>
            <a:r>
              <a:rPr lang="en-US" altLang="en-US" dirty="0"/>
              <a:t>) and (Q</a:t>
            </a:r>
            <a:r>
              <a:rPr lang="en-US" altLang="en-US" baseline="-25000" dirty="0"/>
              <a:t>2</a:t>
            </a:r>
            <a:r>
              <a:rPr lang="en-US" altLang="en-US" dirty="0"/>
              <a:t>, P</a:t>
            </a:r>
            <a:r>
              <a:rPr lang="en-US" altLang="en-US" baseline="-25000" dirty="0"/>
              <a:t>2</a:t>
            </a:r>
            <a:r>
              <a:rPr lang="en-US" altLang="en-US" dirty="0"/>
              <a:t>)</a:t>
            </a:r>
          </a:p>
        </p:txBody>
      </p:sp>
      <mc:AlternateContent xmlns:mc="http://schemas.openxmlformats.org/markup-compatibility/2006" xmlns:a14="http://schemas.microsoft.com/office/drawing/2010/main">
        <mc:Choice Requires="a14">
          <p:sp>
            <p:nvSpPr>
              <p:cNvPr id="6" name="Object 3" descr="An equation. Begin equation. Price elasticity of demand equals start fraction left parenthesis Q subscript 2 baseline minus Q subscript 1 baseline right parenthesis divided by left bracket left parenthesis Q subscript 2 baseline plus Q subscript 1 baseline right parenthesis divided by 2 right bracket over left parenthesis P subscript 2 baseline minus P subscript 1 baseline right parenthesis divided by left bracket left parenthesis P subscript 2 baseline plus P subscript 1 baseline right parenthesis divided by 2 right bracket end fraction. End equation."/>
              <p:cNvSpPr txBox="1"/>
              <p:nvPr/>
            </p:nvSpPr>
            <p:spPr bwMode="auto">
              <a:xfrm>
                <a:off x="277812" y="4164012"/>
                <a:ext cx="7835900" cy="914400"/>
              </a:xfrm>
              <a:prstGeom prst="rect">
                <a:avLst/>
              </a:prstGeom>
              <a:noFill/>
              <a:ln>
                <a:noFill/>
              </a:ln>
              <a:effectLst/>
            </p:spPr>
            <p:txBody>
              <a:bodyPr>
                <a:noAutofit/>
              </a:bodyPr>
              <a:lstStyle/>
              <a:p>
                <a:pPr/>
                <a14:m>
                  <m:oMathPara xmlns:m="http://schemas.openxmlformats.org/officeDocument/2006/math">
                    <m:oMathParaPr>
                      <m:jc m:val="center"/>
                    </m:oMathParaPr>
                    <m:oMath xmlns:m="http://schemas.openxmlformats.org/officeDocument/2006/math">
                      <m:sSub>
                        <m:sSubPr>
                          <m:ctrlPr>
                            <a:rPr lang="en-US" altLang="en-US" sz="3200" b="1" i="1">
                              <a:latin typeface="Cambria Math" panose="02040503050406030204" pitchFamily="18" charset="0"/>
                              <a:ea typeface="Cambria Math" panose="02040503050406030204" pitchFamily="18" charset="0"/>
                            </a:rPr>
                          </m:ctrlPr>
                        </m:sSubPr>
                        <m:e>
                          <m:r>
                            <a:rPr lang="en-US" altLang="en-US" sz="3200" b="1" i="1">
                              <a:latin typeface="Cambria Math" panose="02040503050406030204" pitchFamily="18" charset="0"/>
                              <a:ea typeface="Cambria Math" panose="02040503050406030204" pitchFamily="18" charset="0"/>
                            </a:rPr>
                            <m:t>𝜺</m:t>
                          </m:r>
                        </m:e>
                        <m:sub>
                          <m:r>
                            <a:rPr lang="en-US" altLang="en-US" sz="3200" b="1" i="1">
                              <a:latin typeface="Cambria Math" panose="02040503050406030204" pitchFamily="18" charset="0"/>
                              <a:ea typeface="Cambria Math" panose="02040503050406030204" pitchFamily="18" charset="0"/>
                            </a:rPr>
                            <m:t>𝑫</m:t>
                          </m:r>
                        </m:sub>
                      </m:sSub>
                      <m:r>
                        <a:rPr lang="en-US" sz="3200" i="1">
                          <a:solidFill>
                            <a:srgbClr val="000000"/>
                          </a:solidFill>
                          <a:latin typeface="Cambria Math" panose="02040503050406030204" pitchFamily="18" charset="0"/>
                        </a:rPr>
                        <m:t>=</m:t>
                      </m:r>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)/2]</m:t>
                          </m:r>
                        </m:num>
                        <m:den>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)/2]</m:t>
                          </m:r>
                        </m:den>
                      </m:f>
                    </m:oMath>
                  </m:oMathPara>
                </a14:m>
                <a:endParaRPr lang="en-US" sz="3200" dirty="0"/>
              </a:p>
            </p:txBody>
          </p:sp>
        </mc:Choice>
        <mc:Fallback xmlns="">
          <p:sp>
            <p:nvSpPr>
              <p:cNvPr id="6" name="Object 3" descr="An equation. Begin equation. Price elasticity of demand equals start fraction left parenthesis Q subscript 2 baseline minus Q subscript 1 baseline right parenthesis divided by left bracket left parenthesis Q subscript 2 baseline plus Q subscript 1 baseline right parenthesis divided by 2 right bracket over left parenthesis P subscript 2 baseline minus P subscript 1 baseline right parenthesis divided by left bracket left parenthesis P subscript 2 baseline plus P subscript 1 baseline right parenthesis divided by 2 right bracket end fraction. End equation."/>
              <p:cNvSpPr txBox="1">
                <a:spLocks noRot="1" noChangeAspect="1" noMove="1" noResize="1" noEditPoints="1" noAdjustHandles="1" noChangeArrowheads="1" noChangeShapeType="1" noTextEdit="1"/>
              </p:cNvSpPr>
              <p:nvPr/>
            </p:nvSpPr>
            <p:spPr bwMode="auto">
              <a:xfrm>
                <a:off x="277812" y="4164012"/>
                <a:ext cx="7835900" cy="914400"/>
              </a:xfrm>
              <a:prstGeom prst="rect">
                <a:avLst/>
              </a:prstGeom>
              <a:blipFill>
                <a:blip r:embed="rId2"/>
                <a:stretch>
                  <a:fillRect b="-16667"/>
                </a:stretch>
              </a:blipFill>
              <a:ln>
                <a:noFill/>
              </a:ln>
              <a:effectLst/>
            </p:spPr>
            <p:txBody>
              <a:bodyPr/>
              <a:lstStyle/>
              <a:p>
                <a:r>
                  <a:rPr lang="en-US">
                    <a:noFill/>
                  </a:rPr>
                  <a:t> </a:t>
                </a:r>
              </a:p>
            </p:txBody>
          </p:sp>
        </mc:Fallback>
      </mc:AlternateContent>
      <p:sp>
        <p:nvSpPr>
          <p:cNvPr id="14342"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9338E5F-CEEF-42F5-A0A5-48B6BD189CD6}" type="slidenum">
              <a:rPr lang="en-US" altLang="en-US" sz="1200" smtClean="0">
                <a:solidFill>
                  <a:srgbClr val="002060"/>
                </a:solidFill>
              </a:rPr>
              <a:pPr algn="ctr" eaLnBrk="1" hangingPunct="1"/>
              <a:t>6</a:t>
            </a:fld>
            <a:endParaRPr lang="en-US" altLang="en-US" sz="1200" dirty="0">
              <a:solidFill>
                <a:srgbClr val="002060"/>
              </a:solidFill>
            </a:endParaRPr>
          </a:p>
        </p:txBody>
      </p:sp>
      <p:sp>
        <p:nvSpPr>
          <p:cNvPr id="7" name="TextBox 6">
            <a:extLst>
              <a:ext uri="{FF2B5EF4-FFF2-40B4-BE49-F238E27FC236}">
                <a16:creationId xmlns:a16="http://schemas.microsoft.com/office/drawing/2014/main" id="{09703479-669A-4205-90BD-FECAA36D4982}"/>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676253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70035" y="0"/>
            <a:ext cx="7803931" cy="860961"/>
          </a:xfrm>
        </p:spPr>
        <p:txBody>
          <a:bodyPr wrap="square" anchor="t"/>
          <a:lstStyle/>
          <a:p>
            <a:r>
              <a:rPr lang="en-US" altLang="en-US" dirty="0"/>
              <a:t>The Elasticity of Demand</a:t>
            </a:r>
          </a:p>
        </p:txBody>
      </p:sp>
      <mc:AlternateContent xmlns:mc="http://schemas.openxmlformats.org/markup-compatibility/2006" xmlns:a14="http://schemas.microsoft.com/office/drawing/2010/main">
        <mc:Choice Requires="a14">
          <p:sp>
            <p:nvSpPr>
              <p:cNvPr id="15363" name="Content Placeholder 2"/>
              <p:cNvSpPr>
                <a:spLocks noGrp="1"/>
              </p:cNvSpPr>
              <p:nvPr>
                <p:ph idx="1"/>
              </p:nvPr>
            </p:nvSpPr>
            <p:spPr>
              <a:xfrm>
                <a:off x="277813" y="1025525"/>
                <a:ext cx="8588375" cy="4079875"/>
              </a:xfrm>
            </p:spPr>
            <p:txBody>
              <a:bodyPr/>
              <a:lstStyle/>
              <a:p>
                <a:r>
                  <a:rPr lang="en-US" altLang="en-US" dirty="0"/>
                  <a:t>Variety of demand curves</a:t>
                </a:r>
              </a:p>
              <a:p>
                <a:pPr lvl="1"/>
                <a:r>
                  <a:rPr lang="en-US" altLang="en-US" dirty="0"/>
                  <a:t>Demand is elastic</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altLang="en-US" sz="3200" b="1" i="1" smtClean="0">
                              <a:latin typeface="Cambria Math" panose="02040503050406030204" pitchFamily="18" charset="0"/>
                              <a:ea typeface="Cambria Math" panose="02040503050406030204" pitchFamily="18" charset="0"/>
                            </a:rPr>
                          </m:ctrlPr>
                        </m:dPr>
                        <m:e>
                          <m:sSub>
                            <m:sSubPr>
                              <m:ctrlPr>
                                <a:rPr lang="en-US" altLang="en-US" sz="3200" b="1" i="1" smtClean="0">
                                  <a:latin typeface="Cambria Math" panose="02040503050406030204" pitchFamily="18" charset="0"/>
                                  <a:ea typeface="Cambria Math" panose="02040503050406030204" pitchFamily="18" charset="0"/>
                                </a:rPr>
                              </m:ctrlPr>
                            </m:sSubPr>
                            <m:e>
                              <m:r>
                                <a:rPr lang="en-US" altLang="en-US" sz="3200" b="1" i="1">
                                  <a:latin typeface="Cambria Math" panose="02040503050406030204" pitchFamily="18" charset="0"/>
                                  <a:ea typeface="Cambria Math" panose="02040503050406030204" pitchFamily="18" charset="0"/>
                                </a:rPr>
                                <m:t>𝜺</m:t>
                              </m:r>
                            </m:e>
                            <m:sub>
                              <m:r>
                                <a:rPr lang="en-US" altLang="en-US" sz="3200" b="1" i="1" smtClean="0">
                                  <a:latin typeface="Cambria Math" panose="02040503050406030204" pitchFamily="18" charset="0"/>
                                  <a:ea typeface="Cambria Math" panose="02040503050406030204" pitchFamily="18" charset="0"/>
                                </a:rPr>
                                <m:t>𝑫</m:t>
                              </m:r>
                            </m:sub>
                          </m:sSub>
                        </m:e>
                      </m:d>
                      <m:r>
                        <a:rPr lang="en-US" altLang="en-US" sz="3200" b="1" i="1" smtClean="0">
                          <a:latin typeface="Cambria Math" panose="02040503050406030204" pitchFamily="18" charset="0"/>
                          <a:ea typeface="Cambria Math" panose="02040503050406030204" pitchFamily="18" charset="0"/>
                        </a:rPr>
                        <m:t>&gt;</m:t>
                      </m:r>
                      <m:r>
                        <a:rPr lang="en-US" altLang="en-US" sz="3200" b="1" i="1" smtClean="0">
                          <a:latin typeface="Cambria Math" panose="02040503050406030204" pitchFamily="18" charset="0"/>
                          <a:ea typeface="Cambria Math" panose="02040503050406030204" pitchFamily="18" charset="0"/>
                        </a:rPr>
                        <m:t>𝟏</m:t>
                      </m:r>
                    </m:oMath>
                  </m:oMathPara>
                </a14:m>
                <a:endParaRPr lang="en-US" altLang="en-US" sz="3200" dirty="0"/>
              </a:p>
              <a:p>
                <a:pPr lvl="1"/>
                <a:r>
                  <a:rPr lang="en-US" altLang="en-US" dirty="0"/>
                  <a:t>Demand is inelastic</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altLang="en-US" sz="3200" b="1" i="1" smtClean="0">
                              <a:latin typeface="Cambria Math" panose="02040503050406030204" pitchFamily="18" charset="0"/>
                              <a:ea typeface="Cambria Math" panose="02040503050406030204" pitchFamily="18" charset="0"/>
                            </a:rPr>
                          </m:ctrlPr>
                        </m:dPr>
                        <m:e>
                          <m:sSub>
                            <m:sSubPr>
                              <m:ctrlPr>
                                <a:rPr lang="en-US" altLang="en-US" sz="3200" b="1" i="1" smtClean="0">
                                  <a:latin typeface="Cambria Math" panose="02040503050406030204" pitchFamily="18" charset="0"/>
                                  <a:ea typeface="Cambria Math" panose="02040503050406030204" pitchFamily="18" charset="0"/>
                                </a:rPr>
                              </m:ctrlPr>
                            </m:sSubPr>
                            <m:e>
                              <m:r>
                                <a:rPr lang="en-US" altLang="en-US" sz="3200" b="1" i="1">
                                  <a:latin typeface="Cambria Math" panose="02040503050406030204" pitchFamily="18" charset="0"/>
                                  <a:ea typeface="Cambria Math" panose="02040503050406030204" pitchFamily="18" charset="0"/>
                                </a:rPr>
                                <m:t>𝜺</m:t>
                              </m:r>
                            </m:e>
                            <m:sub>
                              <m:r>
                                <a:rPr lang="en-US" altLang="en-US" sz="3200" b="1" i="1" smtClean="0">
                                  <a:latin typeface="Cambria Math" panose="02040503050406030204" pitchFamily="18" charset="0"/>
                                  <a:ea typeface="Cambria Math" panose="02040503050406030204" pitchFamily="18" charset="0"/>
                                </a:rPr>
                                <m:t>𝑫</m:t>
                              </m:r>
                            </m:sub>
                          </m:sSub>
                        </m:e>
                      </m:d>
                      <m:r>
                        <a:rPr lang="en-US" altLang="en-US" sz="3200" b="1" i="1" smtClean="0">
                          <a:latin typeface="Cambria Math" panose="02040503050406030204" pitchFamily="18" charset="0"/>
                          <a:ea typeface="Cambria Math" panose="02040503050406030204" pitchFamily="18" charset="0"/>
                        </a:rPr>
                        <m:t>&lt;</m:t>
                      </m:r>
                      <m:r>
                        <a:rPr lang="en-US" altLang="en-US" sz="3200" b="1" i="1" smtClean="0">
                          <a:latin typeface="Cambria Math" panose="02040503050406030204" pitchFamily="18" charset="0"/>
                          <a:ea typeface="Cambria Math" panose="02040503050406030204" pitchFamily="18" charset="0"/>
                        </a:rPr>
                        <m:t>𝟏</m:t>
                      </m:r>
                    </m:oMath>
                  </m:oMathPara>
                </a14:m>
                <a:endParaRPr lang="en-US" altLang="en-US" sz="3200" dirty="0"/>
              </a:p>
              <a:p>
                <a:pPr lvl="1"/>
                <a:r>
                  <a:rPr lang="en-US" altLang="en-US" dirty="0"/>
                  <a:t>Demand has unit elasticity</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altLang="en-US" b="1" i="1" smtClean="0">
                              <a:latin typeface="Cambria Math" panose="02040503050406030204" pitchFamily="18" charset="0"/>
                              <a:ea typeface="Cambria Math" panose="02040503050406030204" pitchFamily="18" charset="0"/>
                            </a:rPr>
                          </m:ctrlPr>
                        </m:dPr>
                        <m:e>
                          <m:sSub>
                            <m:sSubPr>
                              <m:ctrlPr>
                                <a:rPr lang="en-US" altLang="en-US" b="1" i="1" smtClean="0">
                                  <a:latin typeface="Cambria Math" panose="02040503050406030204" pitchFamily="18" charset="0"/>
                                  <a:ea typeface="Cambria Math" panose="02040503050406030204" pitchFamily="18" charset="0"/>
                                </a:rPr>
                              </m:ctrlPr>
                            </m:sSubPr>
                            <m:e>
                              <m:r>
                                <a:rPr lang="en-US" altLang="en-US" b="1" i="1">
                                  <a:latin typeface="Cambria Math" panose="02040503050406030204" pitchFamily="18" charset="0"/>
                                  <a:ea typeface="Cambria Math" panose="02040503050406030204" pitchFamily="18" charset="0"/>
                                </a:rPr>
                                <m:t>𝜺</m:t>
                              </m:r>
                            </m:e>
                            <m:sub>
                              <m:r>
                                <a:rPr lang="en-US" altLang="en-US" b="1" i="1" smtClean="0">
                                  <a:latin typeface="Cambria Math" panose="02040503050406030204" pitchFamily="18" charset="0"/>
                                  <a:ea typeface="Cambria Math" panose="02040503050406030204" pitchFamily="18" charset="0"/>
                                </a:rPr>
                                <m:t>𝑫</m:t>
                              </m:r>
                            </m:sub>
                          </m:sSub>
                        </m:e>
                      </m:d>
                      <m:r>
                        <a:rPr lang="en-US" altLang="en-US" b="1" i="1" smtClean="0">
                          <a:latin typeface="Cambria Math" panose="02040503050406030204" pitchFamily="18" charset="0"/>
                          <a:ea typeface="Cambria Math" panose="02040503050406030204" pitchFamily="18" charset="0"/>
                        </a:rPr>
                        <m:t>=</m:t>
                      </m:r>
                      <m:r>
                        <a:rPr lang="en-US" altLang="en-US" b="1" i="1" smtClean="0">
                          <a:latin typeface="Cambria Math" panose="02040503050406030204" pitchFamily="18" charset="0"/>
                          <a:ea typeface="Cambria Math" panose="02040503050406030204" pitchFamily="18" charset="0"/>
                        </a:rPr>
                        <m:t>𝟏</m:t>
                      </m:r>
                    </m:oMath>
                  </m:oMathPara>
                </a14:m>
                <a:endParaRPr lang="en-US" altLang="en-US" dirty="0"/>
              </a:p>
            </p:txBody>
          </p:sp>
        </mc:Choice>
        <mc:Fallback xmlns="">
          <p:sp>
            <p:nvSpPr>
              <p:cNvPr id="15363" name="Content Placeholder 2"/>
              <p:cNvSpPr>
                <a:spLocks noGrp="1" noRot="1" noChangeAspect="1" noMove="1" noResize="1" noEditPoints="1" noAdjustHandles="1" noChangeArrowheads="1" noChangeShapeType="1" noTextEdit="1"/>
              </p:cNvSpPr>
              <p:nvPr>
                <p:ph idx="1"/>
              </p:nvPr>
            </p:nvSpPr>
            <p:spPr>
              <a:xfrm>
                <a:off x="277813" y="1025525"/>
                <a:ext cx="8588375" cy="4079875"/>
              </a:xfrm>
              <a:blipFill>
                <a:blip r:embed="rId2"/>
                <a:stretch>
                  <a:fillRect l="-1776" t="-2090"/>
                </a:stretch>
              </a:blipFill>
            </p:spPr>
            <p:txBody>
              <a:bodyPr/>
              <a:lstStyle/>
              <a:p>
                <a:r>
                  <a:rPr lang="en-US">
                    <a:noFill/>
                  </a:rPr>
                  <a:t> </a:t>
                </a:r>
              </a:p>
            </p:txBody>
          </p:sp>
        </mc:Fallback>
      </mc:AlternateContent>
      <p:sp>
        <p:nvSpPr>
          <p:cNvPr id="15365"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4D574F0-10D1-41AC-A629-E347A7D6968B}" type="slidenum">
              <a:rPr lang="en-US" altLang="en-US" sz="1200" smtClean="0">
                <a:solidFill>
                  <a:srgbClr val="002060"/>
                </a:solidFill>
              </a:rPr>
              <a:pPr algn="ctr" eaLnBrk="1" hangingPunct="1"/>
              <a:t>7</a:t>
            </a:fld>
            <a:endParaRPr lang="en-US" altLang="en-US" sz="1200" dirty="0">
              <a:solidFill>
                <a:srgbClr val="002060"/>
              </a:solidFill>
            </a:endParaRPr>
          </a:p>
        </p:txBody>
      </p:sp>
      <p:sp>
        <p:nvSpPr>
          <p:cNvPr id="5" name="TextBox 4">
            <a:extLst>
              <a:ext uri="{FF2B5EF4-FFF2-40B4-BE49-F238E27FC236}">
                <a16:creationId xmlns:a16="http://schemas.microsoft.com/office/drawing/2014/main" id="{B08E1EE7-573F-4AA0-822F-6F993E7F9AE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1312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70035" y="0"/>
            <a:ext cx="7803931" cy="860961"/>
          </a:xfrm>
        </p:spPr>
        <p:txBody>
          <a:bodyPr wrap="square" anchor="t"/>
          <a:lstStyle/>
          <a:p>
            <a:r>
              <a:rPr lang="en-US" altLang="en-US" dirty="0"/>
              <a:t>Example</a:t>
            </a:r>
          </a:p>
        </p:txBody>
      </p:sp>
      <p:sp>
        <p:nvSpPr>
          <p:cNvPr id="15365"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4D574F0-10D1-41AC-A629-E347A7D6968B}" type="slidenum">
              <a:rPr lang="en-US" altLang="en-US" sz="1200" smtClean="0">
                <a:solidFill>
                  <a:srgbClr val="002060"/>
                </a:solidFill>
              </a:rPr>
              <a:pPr algn="ctr" eaLnBrk="1" hangingPunct="1"/>
              <a:t>8</a:t>
            </a:fld>
            <a:endParaRPr lang="en-US" altLang="en-US" sz="1200" dirty="0">
              <a:solidFill>
                <a:srgbClr val="002060"/>
              </a:solidFill>
            </a:endParaRPr>
          </a:p>
        </p:txBody>
      </p:sp>
      <p:sp>
        <p:nvSpPr>
          <p:cNvPr id="2" name="Content Placeholder 1">
            <a:extLst>
              <a:ext uri="{FF2B5EF4-FFF2-40B4-BE49-F238E27FC236}">
                <a16:creationId xmlns:a16="http://schemas.microsoft.com/office/drawing/2014/main" id="{878148E5-46AC-4104-A24B-1F5E5E89CCCB}"/>
              </a:ext>
            </a:extLst>
          </p:cNvPr>
          <p:cNvSpPr>
            <a:spLocks noGrp="1"/>
          </p:cNvSpPr>
          <p:nvPr>
            <p:ph idx="1"/>
          </p:nvPr>
        </p:nvSpPr>
        <p:spPr/>
        <p:txBody>
          <a:bodyPr/>
          <a:lstStyle/>
          <a:p>
            <a:pPr marL="0" indent="0">
              <a:buNone/>
            </a:pPr>
            <a:r>
              <a:rPr lang="en-US" sz="2400" b="0" i="0" dirty="0">
                <a:solidFill>
                  <a:srgbClr val="000000"/>
                </a:solidFill>
                <a:effectLst/>
                <a:latin typeface="verdana" panose="020B0604030504040204" pitchFamily="34" charset="0"/>
              </a:rPr>
              <a:t>Suppose that during the past year, the price of a laptop rose from $2,100 to $2,230. During the same time period, consumer sales decreased from 406,000 to 254,000 laptops.</a:t>
            </a:r>
          </a:p>
          <a:p>
            <a:pPr marL="0" indent="0">
              <a:buNone/>
            </a:pPr>
            <a:endParaRPr lang="en-US" sz="2400" dirty="0">
              <a:solidFill>
                <a:srgbClr val="000000"/>
              </a:solidFill>
              <a:latin typeface="verdana" panose="020B0604030504040204" pitchFamily="34" charset="0"/>
            </a:endParaRP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mc:AlternateContent xmlns:mc="http://schemas.openxmlformats.org/markup-compatibility/2006" xmlns:a14="http://schemas.microsoft.com/office/drawing/2010/main">
        <mc:Choice Requires="a14">
          <p:sp>
            <p:nvSpPr>
              <p:cNvPr id="6" name="Object 3" descr="An equation. Begin equation. Price elasticity of demand equals start fraction left parenthesis Q subscript 2 baseline minus Q subscript 1 baseline right parenthesis divided by left bracket left parenthesis Q subscript 2 baseline plus Q subscript 1 baseline right parenthesis divided by 2 right bracket over left parenthesis P subscript 2 baseline minus P subscript 1 baseline right parenthesis divided by left bracket left parenthesis P subscript 2 baseline plus P subscript 1 baseline right parenthesis divided by 2 right bracket end fraction. End equation.">
                <a:extLst>
                  <a:ext uri="{FF2B5EF4-FFF2-40B4-BE49-F238E27FC236}">
                    <a16:creationId xmlns:a16="http://schemas.microsoft.com/office/drawing/2014/main" id="{AD2A3B1E-90AC-4794-9497-47F8380548CA}"/>
                  </a:ext>
                </a:extLst>
              </p:cNvPr>
              <p:cNvSpPr txBox="1"/>
              <p:nvPr/>
            </p:nvSpPr>
            <p:spPr bwMode="auto">
              <a:xfrm>
                <a:off x="654050" y="2667000"/>
                <a:ext cx="7835900" cy="914400"/>
              </a:xfrm>
              <a:prstGeom prst="rect">
                <a:avLst/>
              </a:prstGeom>
              <a:noFill/>
              <a:ln>
                <a:noFill/>
              </a:ln>
              <a:effectLst/>
            </p:spPr>
            <p:txBody>
              <a:bodyPr>
                <a:noAutofit/>
              </a:bodyPr>
              <a:lstStyle/>
              <a:p>
                <a:pPr/>
                <a14:m>
                  <m:oMathPara xmlns:m="http://schemas.openxmlformats.org/officeDocument/2006/math">
                    <m:oMathParaPr>
                      <m:jc m:val="center"/>
                    </m:oMathParaPr>
                    <m:oMath xmlns:m="http://schemas.openxmlformats.org/officeDocument/2006/math">
                      <m:sSub>
                        <m:sSubPr>
                          <m:ctrlPr>
                            <a:rPr lang="en-US" altLang="en-US" sz="3200" b="1" i="1">
                              <a:latin typeface="Cambria Math" panose="02040503050406030204" pitchFamily="18" charset="0"/>
                              <a:ea typeface="Cambria Math" panose="02040503050406030204" pitchFamily="18" charset="0"/>
                            </a:rPr>
                          </m:ctrlPr>
                        </m:sSubPr>
                        <m:e>
                          <m:r>
                            <a:rPr lang="en-US" altLang="en-US" sz="3200" b="1" i="1">
                              <a:latin typeface="Cambria Math" panose="02040503050406030204" pitchFamily="18" charset="0"/>
                              <a:ea typeface="Cambria Math" panose="02040503050406030204" pitchFamily="18" charset="0"/>
                            </a:rPr>
                            <m:t>𝜺</m:t>
                          </m:r>
                        </m:e>
                        <m:sub>
                          <m:r>
                            <a:rPr lang="en-US" altLang="en-US" sz="3200" b="1" i="1">
                              <a:latin typeface="Cambria Math" panose="02040503050406030204" pitchFamily="18" charset="0"/>
                              <a:ea typeface="Cambria Math" panose="02040503050406030204" pitchFamily="18" charset="0"/>
                            </a:rPr>
                            <m:t>𝑫</m:t>
                          </m:r>
                        </m:sub>
                      </m:sSub>
                      <m:r>
                        <a:rPr lang="en-US" sz="3200" i="1">
                          <a:solidFill>
                            <a:srgbClr val="000000"/>
                          </a:solidFill>
                          <a:latin typeface="Cambria Math" panose="02040503050406030204" pitchFamily="18" charset="0"/>
                        </a:rPr>
                        <m:t>=</m:t>
                      </m:r>
                      <m:f>
                        <m:fPr>
                          <m:ctrlPr>
                            <a:rPr lang="en-US" sz="3200" i="1">
                              <a:solidFill>
                                <a:srgbClr val="000000"/>
                              </a:solidFill>
                              <a:latin typeface="Cambria Math" panose="02040503050406030204" pitchFamily="18" charset="0"/>
                            </a:rPr>
                          </m:ctrlPr>
                        </m:fPr>
                        <m:num>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𝑄</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)/2]</m:t>
                          </m:r>
                        </m:num>
                        <m:den>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2</m:t>
                              </m:r>
                            </m:sub>
                          </m:sSub>
                          <m:r>
                            <a:rPr lang="en-US" sz="3200" i="1">
                              <a:solidFill>
                                <a:srgbClr val="000000"/>
                              </a:solidFill>
                              <a:latin typeface="Cambria Math" panose="02040503050406030204" pitchFamily="18" charset="0"/>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𝑃</m:t>
                              </m:r>
                            </m:e>
                            <m:sub>
                              <m:r>
                                <a:rPr lang="en-US" sz="3200" i="1">
                                  <a:solidFill>
                                    <a:srgbClr val="000000"/>
                                  </a:solidFill>
                                  <a:latin typeface="Cambria Math" panose="02040503050406030204" pitchFamily="18" charset="0"/>
                                </a:rPr>
                                <m:t>1</m:t>
                              </m:r>
                            </m:sub>
                          </m:sSub>
                          <m:r>
                            <a:rPr lang="en-US" sz="3200" i="1">
                              <a:solidFill>
                                <a:srgbClr val="000000"/>
                              </a:solidFill>
                              <a:latin typeface="Cambria Math" panose="02040503050406030204" pitchFamily="18" charset="0"/>
                            </a:rPr>
                            <m:t>)/2]</m:t>
                          </m:r>
                        </m:den>
                      </m:f>
                    </m:oMath>
                  </m:oMathPara>
                </a14:m>
                <a:endParaRPr lang="en-US" sz="3200" dirty="0"/>
              </a:p>
            </p:txBody>
          </p:sp>
        </mc:Choice>
        <mc:Fallback xmlns="">
          <p:sp>
            <p:nvSpPr>
              <p:cNvPr id="6" name="Object 3" descr="An equation. Begin equation. Price elasticity of demand equals start fraction left parenthesis Q subscript 2 baseline minus Q subscript 1 baseline right parenthesis divided by left bracket left parenthesis Q subscript 2 baseline plus Q subscript 1 baseline right parenthesis divided by 2 right bracket over left parenthesis P subscript 2 baseline minus P subscript 1 baseline right parenthesis divided by left bracket left parenthesis P subscript 2 baseline plus P subscript 1 baseline right parenthesis divided by 2 right bracket end fraction. End equation.">
                <a:extLst>
                  <a:ext uri="{FF2B5EF4-FFF2-40B4-BE49-F238E27FC236}">
                    <a16:creationId xmlns:a16="http://schemas.microsoft.com/office/drawing/2014/main" id="{AD2A3B1E-90AC-4794-9497-47F8380548CA}"/>
                  </a:ext>
                </a:extLst>
              </p:cNvPr>
              <p:cNvSpPr txBox="1">
                <a:spLocks noRot="1" noChangeAspect="1" noMove="1" noResize="1" noEditPoints="1" noAdjustHandles="1" noChangeArrowheads="1" noChangeShapeType="1" noTextEdit="1"/>
              </p:cNvSpPr>
              <p:nvPr/>
            </p:nvSpPr>
            <p:spPr bwMode="auto">
              <a:xfrm>
                <a:off x="654050" y="2667000"/>
                <a:ext cx="7835900" cy="914400"/>
              </a:xfrm>
              <a:prstGeom prst="rect">
                <a:avLst/>
              </a:prstGeom>
              <a:blipFill>
                <a:blip r:embed="rId2"/>
                <a:stretch>
                  <a:fillRect b="-16000"/>
                </a:stretch>
              </a:blipFill>
              <a:ln>
                <a:noFill/>
              </a:ln>
              <a:effectLst/>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436750E5-2DB7-4DD4-8C20-503A97AFE799}"/>
              </a:ext>
            </a:extLst>
          </p:cNvPr>
          <p:cNvGraphicFramePr>
            <a:graphicFrameLocks noGrp="1"/>
          </p:cNvGraphicFramePr>
          <p:nvPr>
            <p:extLst>
              <p:ext uri="{D42A27DB-BD31-4B8C-83A1-F6EECF244321}">
                <p14:modId xmlns:p14="http://schemas.microsoft.com/office/powerpoint/2010/main" val="117838488"/>
              </p:ext>
            </p:extLst>
          </p:nvPr>
        </p:nvGraphicFramePr>
        <p:xfrm>
          <a:off x="1066799" y="4079875"/>
          <a:ext cx="7010402" cy="1752600"/>
        </p:xfrm>
        <a:graphic>
          <a:graphicData uri="http://schemas.openxmlformats.org/drawingml/2006/table">
            <a:tbl>
              <a:tblPr>
                <a:tableStyleId>{5C22544A-7EE6-4342-B048-85BDC9FD1C3A}</a:tableStyleId>
              </a:tblPr>
              <a:tblGrid>
                <a:gridCol w="981047">
                  <a:extLst>
                    <a:ext uri="{9D8B030D-6E8A-4147-A177-3AD203B41FA5}">
                      <a16:colId xmlns:a16="http://schemas.microsoft.com/office/drawing/2014/main" val="85030670"/>
                    </a:ext>
                  </a:extLst>
                </a:gridCol>
                <a:gridCol w="1205871">
                  <a:extLst>
                    <a:ext uri="{9D8B030D-6E8A-4147-A177-3AD203B41FA5}">
                      <a16:colId xmlns:a16="http://schemas.microsoft.com/office/drawing/2014/main" val="4275315840"/>
                    </a:ext>
                  </a:extLst>
                </a:gridCol>
                <a:gridCol w="1205871">
                  <a:extLst>
                    <a:ext uri="{9D8B030D-6E8A-4147-A177-3AD203B41FA5}">
                      <a16:colId xmlns:a16="http://schemas.microsoft.com/office/drawing/2014/main" val="1322608133"/>
                    </a:ext>
                  </a:extLst>
                </a:gridCol>
                <a:gridCol w="1205871">
                  <a:extLst>
                    <a:ext uri="{9D8B030D-6E8A-4147-A177-3AD203B41FA5}">
                      <a16:colId xmlns:a16="http://schemas.microsoft.com/office/drawing/2014/main" val="1525793721"/>
                    </a:ext>
                  </a:extLst>
                </a:gridCol>
                <a:gridCol w="1205871">
                  <a:extLst>
                    <a:ext uri="{9D8B030D-6E8A-4147-A177-3AD203B41FA5}">
                      <a16:colId xmlns:a16="http://schemas.microsoft.com/office/drawing/2014/main" val="3936549181"/>
                    </a:ext>
                  </a:extLst>
                </a:gridCol>
                <a:gridCol w="1205871">
                  <a:extLst>
                    <a:ext uri="{9D8B030D-6E8A-4147-A177-3AD203B41FA5}">
                      <a16:colId xmlns:a16="http://schemas.microsoft.com/office/drawing/2014/main" val="2187578122"/>
                    </a:ext>
                  </a:extLst>
                </a:gridCol>
              </a:tblGrid>
              <a:tr h="876300">
                <a:tc>
                  <a:txBody>
                    <a:bodyPr/>
                    <a:lstStyle/>
                    <a:p>
                      <a:pPr algn="ctr" fontAlgn="ctr"/>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600" u="none" strike="noStrike" dirty="0">
                          <a:effectLst/>
                        </a:rPr>
                        <a:t>Original</a:t>
                      </a:r>
                      <a:endParaRPr lang="en-US" sz="1600" b="0"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600" u="none" strike="noStrike" dirty="0">
                          <a:effectLst/>
                        </a:rPr>
                        <a:t>New</a:t>
                      </a:r>
                      <a:endParaRPr lang="en-US" sz="1600" b="0"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600" u="none" strike="noStrike" dirty="0">
                          <a:effectLst/>
                        </a:rPr>
                        <a:t>Average</a:t>
                      </a:r>
                      <a:endParaRPr lang="en-US" sz="1600" b="0"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600" u="none" strike="noStrike" dirty="0">
                          <a:effectLst/>
                        </a:rPr>
                        <a:t>Change</a:t>
                      </a:r>
                      <a:endParaRPr lang="en-US" sz="1600" b="0"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1600" u="none" strike="noStrike" dirty="0">
                          <a:effectLst/>
                        </a:rPr>
                        <a:t>Percentage change</a:t>
                      </a:r>
                      <a:endParaRPr lang="en-US" sz="1600" b="0"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0234274"/>
                  </a:ext>
                </a:extLst>
              </a:tr>
              <a:tr h="438150">
                <a:tc>
                  <a:txBody>
                    <a:bodyPr/>
                    <a:lstStyle/>
                    <a:p>
                      <a:pPr algn="ctr" fontAlgn="ctr"/>
                      <a:r>
                        <a:rPr lang="en-US" sz="1600" u="none" strike="noStrike">
                          <a:effectLst/>
                        </a:rPr>
                        <a:t>Quantity</a:t>
                      </a:r>
                      <a:endParaRPr lang="en-US" sz="16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u="none" strike="noStrike" dirty="0">
                          <a:effectLst/>
                        </a:rPr>
                        <a:t>406,000</a:t>
                      </a:r>
                      <a:endParaRPr lang="en-US" sz="1600" b="0" i="0" u="none" strike="noStrike" dirty="0">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u="none" strike="noStrike" dirty="0">
                          <a:effectLst/>
                        </a:rPr>
                        <a:t>254,000</a:t>
                      </a:r>
                      <a:endParaRPr lang="en-US" sz="1600" b="0" i="0" u="none" strike="noStrike" dirty="0">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u="none" strike="noStrike" dirty="0">
                          <a:effectLst/>
                        </a:rPr>
                        <a:t>330,000</a:t>
                      </a:r>
                      <a:endParaRPr lang="en-US" sz="1600" b="0" i="0" u="none" strike="noStrike" dirty="0">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u="none" strike="noStrike" dirty="0">
                          <a:effectLst/>
                        </a:rPr>
                        <a:t>-152,000</a:t>
                      </a:r>
                      <a:endParaRPr lang="en-US" sz="1600" b="0" i="0" u="none" strike="noStrike" dirty="0">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1600" u="none" strike="noStrike" dirty="0">
                          <a:effectLst/>
                        </a:rPr>
                        <a:t>-0.46</a:t>
                      </a:r>
                      <a:endParaRPr lang="en-US" sz="1600" b="0" i="0" u="none" strike="noStrike" dirty="0">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63479574"/>
                  </a:ext>
                </a:extLst>
              </a:tr>
              <a:tr h="438150">
                <a:tc>
                  <a:txBody>
                    <a:bodyPr/>
                    <a:lstStyle/>
                    <a:p>
                      <a:pPr algn="ctr" fontAlgn="ctr"/>
                      <a:r>
                        <a:rPr lang="en-US" sz="1600" u="none" strike="noStrike">
                          <a:effectLst/>
                        </a:rPr>
                        <a:t>Price</a:t>
                      </a:r>
                      <a:endParaRPr lang="en-US" sz="16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600" u="none" strike="noStrike">
                          <a:effectLst/>
                        </a:rPr>
                        <a:t>2,100</a:t>
                      </a:r>
                      <a:endParaRPr lang="en-US" sz="16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600" u="none" strike="noStrike" dirty="0">
                          <a:effectLst/>
                        </a:rPr>
                        <a:t>2,230</a:t>
                      </a:r>
                      <a:endParaRPr lang="en-US" sz="1600" b="0" i="0" u="none" strike="noStrike" dirty="0">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600" u="none" strike="noStrike">
                          <a:effectLst/>
                        </a:rPr>
                        <a:t>2,165</a:t>
                      </a:r>
                      <a:endParaRPr lang="en-US" sz="16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600" u="none" strike="noStrike">
                          <a:effectLst/>
                        </a:rPr>
                        <a:t>130</a:t>
                      </a:r>
                      <a:endParaRPr lang="en-US" sz="16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1600" u="none" strike="noStrike" dirty="0">
                          <a:effectLst/>
                        </a:rPr>
                        <a:t>0.06</a:t>
                      </a:r>
                      <a:endParaRPr lang="en-US" sz="1600" b="0" i="0" u="none" strike="noStrike" dirty="0">
                        <a:solidFill>
                          <a:srgbClr val="000000"/>
                        </a:solidFill>
                        <a:effectLst/>
                        <a:latin typeface="Calibri" panose="020F0502020204030204" pitchFamily="34" charset="0"/>
                      </a:endParaRPr>
                    </a:p>
                  </a:txBody>
                  <a:tcPr marL="7620" marR="7620" marT="7620" marB="0" anchor="ctr">
                    <a:noFill/>
                  </a:tcPr>
                </a:tc>
                <a:extLst>
                  <a:ext uri="{0D108BD9-81ED-4DB2-BD59-A6C34878D82A}">
                    <a16:rowId xmlns:a16="http://schemas.microsoft.com/office/drawing/2014/main" val="1820864830"/>
                  </a:ext>
                </a:extLst>
              </a:tr>
            </a:tbl>
          </a:graphicData>
        </a:graphic>
      </p:graphicFrame>
      <p:sp>
        <p:nvSpPr>
          <p:cNvPr id="7" name="Rectangle 6">
            <a:extLst>
              <a:ext uri="{FF2B5EF4-FFF2-40B4-BE49-F238E27FC236}">
                <a16:creationId xmlns:a16="http://schemas.microsoft.com/office/drawing/2014/main" id="{331531C6-826D-403F-9B3F-858E385DFFD5}"/>
              </a:ext>
            </a:extLst>
          </p:cNvPr>
          <p:cNvSpPr/>
          <p:nvPr/>
        </p:nvSpPr>
        <p:spPr bwMode="auto">
          <a:xfrm>
            <a:off x="152400" y="6423025"/>
            <a:ext cx="8588375" cy="37941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en-US" sz="3400" b="0" i="0" u="none" strike="noStrike" cap="none" normalizeH="0" baseline="0">
              <a:ln>
                <a:noFill/>
              </a:ln>
              <a:solidFill>
                <a:schemeClr val="tx1"/>
              </a:solidFill>
              <a:effectLst/>
              <a:latin typeface="Arial" pitchFamily="34" charset="0"/>
            </a:endParaRPr>
          </a:p>
        </p:txBody>
      </p:sp>
      <p:sp>
        <p:nvSpPr>
          <p:cNvPr id="8" name="TextBox 7">
            <a:extLst>
              <a:ext uri="{FF2B5EF4-FFF2-40B4-BE49-F238E27FC236}">
                <a16:creationId xmlns:a16="http://schemas.microsoft.com/office/drawing/2014/main" id="{861AA98C-61EF-4017-A175-5F030B8708B4}"/>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600057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Figure 1 </a:t>
            </a:r>
            <a:r>
              <a:rPr lang="en-US" altLang="en-US" sz="2800" dirty="0"/>
              <a:t>The Price Elasticity of Demand (a, b)</a:t>
            </a:r>
          </a:p>
        </p:txBody>
      </p:sp>
      <p:sp>
        <p:nvSpPr>
          <p:cNvPr id="6" name="TextBox 5"/>
          <p:cNvSpPr txBox="1">
            <a:spLocks noChangeArrowheads="1"/>
          </p:cNvSpPr>
          <p:nvPr/>
        </p:nvSpPr>
        <p:spPr bwMode="auto">
          <a:xfrm>
            <a:off x="552450" y="739914"/>
            <a:ext cx="3790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eaLnBrk="1" hangingPunct="1">
              <a:buFontTx/>
              <a:buAutoNum type="alphaLcParenBoth"/>
            </a:pPr>
            <a:r>
              <a:rPr lang="en-US" altLang="en-US" sz="2000" dirty="0"/>
              <a:t> Perfectly Inelastic Demand: </a:t>
            </a:r>
          </a:p>
          <a:p>
            <a:pPr eaLnBrk="1" hangingPunct="1">
              <a:buFontTx/>
              <a:buNone/>
            </a:pPr>
            <a:r>
              <a:rPr lang="en-US" altLang="en-US" sz="2000" dirty="0"/>
              <a:t>Elasticity Equals 0</a:t>
            </a:r>
          </a:p>
        </p:txBody>
      </p:sp>
      <p:pic>
        <p:nvPicPr>
          <p:cNvPr id="3074" name="Picture 2" descr="A line graph for perfectly inelastic demand, where the elasticity equals 0. The x axis is quantity. The y axis is price. On the x-intercept of 100, there is a blue vertical line labeled demand. Between the y axis points 4 and 5 dollars, there is an arrow pointing up. There are two text boxes. The first one, pointing at the up-pointing arrow, is captioned: 1. An increase in price... The second one, pointing at the Demand line, is captioned: 2. ...leaves the quantity demanded unchang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71" y="1676401"/>
            <a:ext cx="3682969" cy="3675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a:spLocks noChangeArrowheads="1"/>
          </p:cNvSpPr>
          <p:nvPr/>
        </p:nvSpPr>
        <p:spPr bwMode="auto">
          <a:xfrm>
            <a:off x="5089525" y="739914"/>
            <a:ext cx="38052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eaLnBrk="1" hangingPunct="1">
              <a:buFontTx/>
              <a:buNone/>
            </a:pPr>
            <a:r>
              <a:rPr lang="en-US" altLang="en-US" sz="2000" dirty="0"/>
              <a:t>(b) Inelastic Demand: Elasticity Is Less Than 1</a:t>
            </a:r>
          </a:p>
        </p:txBody>
      </p:sp>
      <p:pic>
        <p:nvPicPr>
          <p:cNvPr id="3075" name="Picture 3" descr="A line graph for inelastic demand, where the elasticity is less than 1. The x axis is quantity. The y axis is price. A blue curve with a negative slope labeled demand has two points. On the y axis, between 4 and 5 dollars, these points contain an arrow pointing up. On the x axis, between the quantities 90 and 100, there is an arrow pointing left. There are two text boxes. One pointing at the upwards-pointing arrow is captioned: 1. A 22 percent increase in price... The second one pointing at the left-pointing arrow is captioned: 2. ... leads to an 11 percent decrease in quantity deman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543" y="1676400"/>
            <a:ext cx="3659257" cy="3675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1" name="Slide Number Placeholder 2"/>
          <p:cNvSpPr>
            <a:spLocks noGrp="1"/>
          </p:cNvSpPr>
          <p:nvPr>
            <p:ph type="sldNum" sz="quarter" idx="13"/>
          </p:nvPr>
        </p:nvSpPr>
        <p:spPr>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F433CE8D-FAEF-4717-8C09-8B2ABD7CB4E6}" type="slidenum">
              <a:rPr lang="en-US" altLang="en-US" smtClean="0">
                <a:solidFill>
                  <a:srgbClr val="002060"/>
                </a:solidFill>
              </a:rPr>
              <a:pPr algn="ctr" eaLnBrk="1" hangingPunct="1"/>
              <a:t>9</a:t>
            </a:fld>
            <a:endParaRPr lang="en-US" altLang="en-US">
              <a:solidFill>
                <a:srgbClr val="002060"/>
              </a:solidFill>
            </a:endParaRPr>
          </a:p>
        </p:txBody>
      </p:sp>
      <p:sp>
        <p:nvSpPr>
          <p:cNvPr id="8" name="TextBox 7">
            <a:extLst>
              <a:ext uri="{FF2B5EF4-FFF2-40B4-BE49-F238E27FC236}">
                <a16:creationId xmlns:a16="http://schemas.microsoft.com/office/drawing/2014/main" id="{0D46D578-BB76-431A-B0C3-C8DF52261A95}"/>
              </a:ext>
            </a:extLst>
          </p:cNvPr>
          <p:cNvSpPr txBox="1"/>
          <p:nvPr/>
        </p:nvSpPr>
        <p:spPr>
          <a:xfrm>
            <a:off x="152400" y="6351121"/>
            <a:ext cx="8382000" cy="523220"/>
          </a:xfrm>
          <a:prstGeom prst="rect">
            <a:avLst/>
          </a:prstGeom>
          <a:solidFill>
            <a:schemeClr val="bg1"/>
          </a:solidFill>
        </p:spPr>
        <p:txBody>
          <a:bodyPr wrap="square" rtlCol="0">
            <a:spAutoFit/>
          </a:bodyPr>
          <a:lstStyle/>
          <a:p>
            <a:r>
              <a:rPr lang="en-US" sz="1400" dirty="0"/>
              <a:t>Professor Galvez-Soriano lecture notes. Based on N. Gregory Mankiw, Principles of Microeconomics, 9</a:t>
            </a:r>
            <a:r>
              <a:rPr lang="en-US" sz="1400" baseline="30000" dirty="0"/>
              <a:t>th</a:t>
            </a:r>
            <a:r>
              <a:rPr lang="en-US" sz="1400" dirty="0"/>
              <a:t> Edition.</a:t>
            </a:r>
          </a:p>
        </p:txBody>
      </p:sp>
    </p:spTree>
    <p:extLst>
      <p:ext uri="{BB962C8B-B14F-4D97-AF65-F5344CB8AC3E}">
        <p14:creationId xmlns:p14="http://schemas.microsoft.com/office/powerpoint/2010/main" val="3903548701"/>
      </p:ext>
    </p:extLst>
  </p:cSld>
  <p:clrMapOvr>
    <a:masterClrMapping/>
  </p:clrMapOvr>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9341</TotalTime>
  <Words>1499</Words>
  <Application>Microsoft Office PowerPoint</Application>
  <PresentationFormat>On-screen Show (4:3)</PresentationFormat>
  <Paragraphs>289</Paragraphs>
  <Slides>30</Slides>
  <Notes>1</Notes>
  <HiddenSlides>0</HiddenSlides>
  <MMClips>0</MMClips>
  <ScaleCrop>false</ScaleCrop>
  <HeadingPairs>
    <vt:vector size="6" baseType="variant">
      <vt:variant>
        <vt:lpstr>Fonts Used</vt:lpstr>
      </vt:variant>
      <vt:variant>
        <vt:i4>8</vt:i4>
      </vt:variant>
      <vt:variant>
        <vt:lpstr>Theme</vt:lpstr>
      </vt:variant>
      <vt:variant>
        <vt:i4>13</vt:i4>
      </vt:variant>
      <vt:variant>
        <vt:lpstr>Slide Titles</vt:lpstr>
      </vt:variant>
      <vt:variant>
        <vt:i4>30</vt:i4>
      </vt:variant>
    </vt:vector>
  </HeadingPairs>
  <TitlesOfParts>
    <vt:vector size="51" baseType="lpstr">
      <vt:lpstr>Arial</vt:lpstr>
      <vt:lpstr>Arial Narrow</vt:lpstr>
      <vt:lpstr>Calibri</vt:lpstr>
      <vt:lpstr>Cambria</vt:lpstr>
      <vt:lpstr>Cambria Math</vt:lpstr>
      <vt:lpstr>Sabon-Bold</vt:lpstr>
      <vt:lpstr>Times New Roman</vt:lpstr>
      <vt:lpstr>verdana</vt:lpstr>
      <vt:lpstr>Chapter title</vt:lpstr>
      <vt:lpstr>Intro / Summary</vt:lpstr>
      <vt:lpstr>Chapter content</vt:lpstr>
      <vt:lpstr>Figure</vt:lpstr>
      <vt:lpstr>Table</vt:lpstr>
      <vt:lpstr>ActiveLearning</vt:lpstr>
      <vt:lpstr>Case study</vt:lpstr>
      <vt:lpstr>Ask Experts</vt:lpstr>
      <vt:lpstr>Appendix</vt:lpstr>
      <vt:lpstr>1_Chapter title</vt:lpstr>
      <vt:lpstr>1_Chapter content</vt:lpstr>
      <vt:lpstr>2_Chapter title</vt:lpstr>
      <vt:lpstr>3_Chapter title</vt:lpstr>
      <vt:lpstr>Chapter 5</vt:lpstr>
      <vt:lpstr>The Elasticity of Demand</vt:lpstr>
      <vt:lpstr>The Elasticity of Demand</vt:lpstr>
      <vt:lpstr>The Elasticity of Demand</vt:lpstr>
      <vt:lpstr>The Elasticity of Demand</vt:lpstr>
      <vt:lpstr>The Elasticity of Demand</vt:lpstr>
      <vt:lpstr>The Elasticity of Demand</vt:lpstr>
      <vt:lpstr>Example</vt:lpstr>
      <vt:lpstr>Figure 1 The Price Elasticity of Demand (a, b)</vt:lpstr>
      <vt:lpstr>Figure 1 The Price Elasticity of Demand (c)</vt:lpstr>
      <vt:lpstr>Figure 1 The Price Elasticity of Demand (d, e)</vt:lpstr>
      <vt:lpstr>Example</vt:lpstr>
      <vt:lpstr>The Elasticity of Demand</vt:lpstr>
      <vt:lpstr>Figure 2 Total Revenue</vt:lpstr>
      <vt:lpstr>Figure 3 How Total Revenue Changes When Price    Changes (a)</vt:lpstr>
      <vt:lpstr>Figure 3 How Total Revenue Changes When Price    Changes (b)</vt:lpstr>
      <vt:lpstr>The Elasticity of Demand</vt:lpstr>
      <vt:lpstr>Figure 4 Elasticity along a Linear Demand Curve </vt:lpstr>
      <vt:lpstr>Figure 4 Elasticity along a Linear Demand Curve</vt:lpstr>
      <vt:lpstr>The Elasticity of Demand</vt:lpstr>
      <vt:lpstr>The Elasticity of Demand</vt:lpstr>
      <vt:lpstr>The Elasticity of Demand</vt:lpstr>
      <vt:lpstr>The Elasticity of Demand</vt:lpstr>
      <vt:lpstr>The Elasticity of Supply</vt:lpstr>
      <vt:lpstr>The Elasticity of Supply</vt:lpstr>
      <vt:lpstr>The Elasticity of Supply, Part 3</vt:lpstr>
      <vt:lpstr>Figure 5 The Price Elasticity of Supply (a, b)</vt:lpstr>
      <vt:lpstr>Figure 5 The Price Elasticity of Supply (c)</vt:lpstr>
      <vt:lpstr>Figure 5 The Price Elasticity of Supply (d, e)</vt:lpstr>
      <vt:lpstr>Figure 6 How the Price Elasticity of Supply Can Vary</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Galvez-Soriano, Oscar de Jesus</cp:lastModifiedBy>
  <cp:revision>277</cp:revision>
  <dcterms:created xsi:type="dcterms:W3CDTF">2016-03-16T19:41:09Z</dcterms:created>
  <dcterms:modified xsi:type="dcterms:W3CDTF">2021-02-09T11:06:19Z</dcterms:modified>
</cp:coreProperties>
</file>